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056"/>
    <a:srgbClr val="325E5F"/>
    <a:srgbClr val="CC3300"/>
    <a:srgbClr val="0D93B3"/>
    <a:srgbClr val="8AD0D6"/>
    <a:srgbClr val="3A6463"/>
    <a:srgbClr val="CFC9B4"/>
    <a:srgbClr val="D2CAB3"/>
    <a:srgbClr val="364A52"/>
    <a:srgbClr val="FF3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9" autoAdjust="0"/>
    <p:restoredTop sz="95629" autoAdjust="0"/>
  </p:normalViewPr>
  <p:slideViewPr>
    <p:cSldViewPr snapToGrid="0">
      <p:cViewPr varScale="1">
        <p:scale>
          <a:sx n="102" d="100"/>
          <a:sy n="102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6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67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117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11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8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12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05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3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2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5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7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6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7B9405B-392E-4D99-B9E8-9F0375DC80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0B6F8-8878-445A-8BAF-B30FB5F0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1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87" y="80797"/>
            <a:ext cx="5238750" cy="1104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7212" y="1753384"/>
            <a:ext cx="707010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325E5F"/>
                </a:solidFill>
                <a:latin typeface="Magneto" panose="04030805050802020D02" pitchFamily="82" charset="0"/>
              </a:rPr>
              <a:t>March is Metal Month!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Highlighting New Metal Releases &amp; Catalog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1612" y="2950587"/>
            <a:ext cx="53732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25E5F"/>
                </a:solidFill>
                <a:latin typeface="Arial Black" panose="020B0A04020102020204" pitchFamily="34" charset="0"/>
              </a:rPr>
              <a:t>Full-page ad in Entertainment Preview</a:t>
            </a:r>
            <a:br>
              <a:rPr lang="en-US" sz="1600" dirty="0" smtClean="0">
                <a:solidFill>
                  <a:srgbClr val="325E5F"/>
                </a:solidFill>
                <a:latin typeface="Arial Black" panose="020B0A04020102020204" pitchFamily="34" charset="0"/>
              </a:rPr>
            </a:br>
            <a:endParaRPr lang="en-US" sz="1600" dirty="0" smtClean="0">
              <a:solidFill>
                <a:srgbClr val="325E5F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25E5F"/>
                </a:solidFill>
                <a:latin typeface="Arial Black" panose="020B0A04020102020204" pitchFamily="34" charset="0"/>
              </a:rPr>
              <a:t>Top Banner on main page of Access Ingram B2B site linking to full title list</a:t>
            </a:r>
            <a:br>
              <a:rPr lang="en-US" sz="1600" dirty="0" smtClean="0">
                <a:solidFill>
                  <a:srgbClr val="325E5F"/>
                </a:solidFill>
                <a:latin typeface="Arial Black" panose="020B0A04020102020204" pitchFamily="34" charset="0"/>
              </a:rPr>
            </a:br>
            <a:endParaRPr lang="en-US" sz="1600" dirty="0" smtClean="0">
              <a:solidFill>
                <a:srgbClr val="325E5F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25E5F"/>
                </a:solidFill>
                <a:latin typeface="Arial Black" panose="020B0A04020102020204" pitchFamily="34" charset="0"/>
              </a:rPr>
              <a:t>E-mail blast to all Ingram Music customers</a:t>
            </a:r>
            <a:br>
              <a:rPr lang="en-US" sz="1600" dirty="0" smtClean="0">
                <a:solidFill>
                  <a:srgbClr val="325E5F"/>
                </a:solidFill>
                <a:latin typeface="Arial Black" panose="020B0A04020102020204" pitchFamily="34" charset="0"/>
              </a:rPr>
            </a:br>
            <a:endParaRPr lang="en-US" sz="1600" dirty="0" smtClean="0">
              <a:solidFill>
                <a:srgbClr val="325E5F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25E5F"/>
                </a:solidFill>
                <a:latin typeface="Arial Black" panose="020B0A04020102020204" pitchFamily="34" charset="0"/>
              </a:rPr>
              <a:t>Catalog deal with 30% POS</a:t>
            </a:r>
            <a:r>
              <a:rPr lang="en-US" dirty="0" smtClean="0">
                <a:solidFill>
                  <a:srgbClr val="325E5F"/>
                </a:solidFill>
              </a:rPr>
              <a:t/>
            </a:r>
            <a:br>
              <a:rPr lang="en-US" dirty="0" smtClean="0">
                <a:solidFill>
                  <a:srgbClr val="325E5F"/>
                </a:solidFill>
              </a:rPr>
            </a:br>
            <a:endParaRPr lang="en-US" dirty="0">
              <a:solidFill>
                <a:srgbClr val="325E5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488700"/>
              </p:ext>
            </p:extLst>
          </p:nvPr>
        </p:nvGraphicFramePr>
        <p:xfrm>
          <a:off x="3478488" y="5156807"/>
          <a:ext cx="55901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525">
                  <a:extLst>
                    <a:ext uri="{9D8B030D-6E8A-4147-A177-3AD203B41FA5}">
                      <a16:colId xmlns:a16="http://schemas.microsoft.com/office/drawing/2014/main" val="2454890396"/>
                    </a:ext>
                  </a:extLst>
                </a:gridCol>
                <a:gridCol w="1397525">
                  <a:extLst>
                    <a:ext uri="{9D8B030D-6E8A-4147-A177-3AD203B41FA5}">
                      <a16:colId xmlns:a16="http://schemas.microsoft.com/office/drawing/2014/main" val="2239729060"/>
                    </a:ext>
                  </a:extLst>
                </a:gridCol>
                <a:gridCol w="1397525">
                  <a:extLst>
                    <a:ext uri="{9D8B030D-6E8A-4147-A177-3AD203B41FA5}">
                      <a16:colId xmlns:a16="http://schemas.microsoft.com/office/drawing/2014/main" val="2218181701"/>
                    </a:ext>
                  </a:extLst>
                </a:gridCol>
                <a:gridCol w="1397525">
                  <a:extLst>
                    <a:ext uri="{9D8B030D-6E8A-4147-A177-3AD203B41FA5}">
                      <a16:colId xmlns:a16="http://schemas.microsoft.com/office/drawing/2014/main" val="3776582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Commit Date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w/ Titles</a:t>
                      </a:r>
                      <a:endParaRPr lang="en-US" sz="1200" dirty="0"/>
                    </a:p>
                  </a:txBody>
                  <a:tcPr>
                    <a:solidFill>
                      <a:srgbClr val="3E50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 Date</a:t>
                      </a:r>
                      <a:endParaRPr lang="en-US" sz="1200" dirty="0"/>
                    </a:p>
                  </a:txBody>
                  <a:tcPr>
                    <a:solidFill>
                      <a:srgbClr val="3E50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End Date NR</a:t>
                      </a:r>
                      <a:endParaRPr lang="en-US" sz="1200" dirty="0"/>
                    </a:p>
                  </a:txBody>
                  <a:tcPr>
                    <a:solidFill>
                      <a:srgbClr val="3E50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Cost Per Title</a:t>
                      </a:r>
                      <a:endParaRPr lang="en-US" sz="1200" dirty="0"/>
                    </a:p>
                  </a:txBody>
                  <a:tcPr>
                    <a:solidFill>
                      <a:srgbClr val="3E5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09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ASAP!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3E5056"/>
                          </a:solidFill>
                        </a:rPr>
                        <a:t>3/1/2021</a:t>
                      </a:r>
                      <a:endParaRPr lang="en-US" sz="1400" dirty="0">
                        <a:solidFill>
                          <a:srgbClr val="3E505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3E5056"/>
                          </a:solidFill>
                        </a:rPr>
                        <a:t>3/29/2021</a:t>
                      </a:r>
                      <a:endParaRPr lang="en-US" sz="1400" dirty="0">
                        <a:solidFill>
                          <a:srgbClr val="3E505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3E5056"/>
                          </a:solidFill>
                        </a:rPr>
                        <a:t>$300</a:t>
                      </a:r>
                      <a:endParaRPr lang="en-US" sz="1400" dirty="0">
                        <a:solidFill>
                          <a:srgbClr val="3E5056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59339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3923370-801F-CD43-82D9-A985B007795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21230">
            <a:off x="8939871" y="2340701"/>
            <a:ext cx="2715372" cy="39396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215353" y="5627389"/>
            <a:ext cx="32616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rush Script" panose="02000503020000090003" pitchFamily="2" charset="0"/>
              </a:rPr>
              <a:t>Thanks</a:t>
            </a:r>
            <a:r>
              <a:rPr lang="en-US" sz="2400" b="1" dirty="0" smtClean="0">
                <a:latin typeface="Brush Script" panose="02000503020000090003" pitchFamily="2" charset="0"/>
              </a:rPr>
              <a:t>! </a:t>
            </a:r>
            <a:br>
              <a:rPr lang="en-US" sz="2400" b="1" dirty="0" smtClean="0">
                <a:latin typeface="Brush Script" panose="02000503020000090003" pitchFamily="2" charset="0"/>
              </a:rPr>
            </a:br>
            <a:r>
              <a:rPr lang="en-US" sz="2400" b="1" dirty="0" smtClean="0">
                <a:latin typeface="Brush Script" panose="02000503020000090003" pitchFamily="2" charset="0"/>
              </a:rPr>
              <a:t>Sue</a:t>
            </a:r>
            <a:endParaRPr lang="en-US" sz="2400" b="1" dirty="0" smtClean="0">
              <a:latin typeface="Brush Script" panose="02000503020000090003" pitchFamily="2" charset="0"/>
            </a:endParaRPr>
          </a:p>
          <a:p>
            <a:pPr algn="ctr"/>
            <a:r>
              <a:rPr lang="en-US" sz="1100" dirty="0" smtClean="0"/>
              <a:t>Sue.Vega@IngramEntertainment.com</a:t>
            </a:r>
          </a:p>
          <a:p>
            <a:pPr algn="ctr"/>
            <a:r>
              <a:rPr lang="en-US" sz="1100" dirty="0" smtClean="0"/>
              <a:t>(615) 287-4510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 rot="19720675">
            <a:off x="9954704" y="4985596"/>
            <a:ext cx="142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In Rock We Trust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64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2883</TotalTime>
  <Words>81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Brush Script</vt:lpstr>
      <vt:lpstr>Century Gothic</vt:lpstr>
      <vt:lpstr>Magneto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Vega</dc:creator>
  <cp:lastModifiedBy>Brad Edwards</cp:lastModifiedBy>
  <cp:revision>135</cp:revision>
  <dcterms:created xsi:type="dcterms:W3CDTF">2020-05-05T17:26:26Z</dcterms:created>
  <dcterms:modified xsi:type="dcterms:W3CDTF">2021-02-09T14:51:17Z</dcterms:modified>
</cp:coreProperties>
</file>