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20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3C6FC8-74F8-48D4-923D-BC22E13BBEF1}" type="datetimeFigureOut">
              <a:rPr lang="en-US" smtClean="0"/>
              <a:pPr/>
              <a:t>4/29/2014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30FD4-D907-489B-A1D8-E8BEDC06C1DF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5338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30FD4-D907-489B-A1D8-E8BEDC06C1DF}" type="slidenum">
              <a:rPr lang="en-CA" smtClean="0"/>
              <a:pPr/>
              <a:t>1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AD85C-C2A9-44FA-87E7-93A38FA9C40F}" type="datetimeFigureOut">
              <a:rPr lang="en-US" smtClean="0"/>
              <a:pPr/>
              <a:t>4/29/2014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69A70-0E42-42CE-921A-53026099619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AD85C-C2A9-44FA-87E7-93A38FA9C40F}" type="datetimeFigureOut">
              <a:rPr lang="en-US" smtClean="0"/>
              <a:pPr/>
              <a:t>4/29/2014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69A70-0E42-42CE-921A-53026099619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AD85C-C2A9-44FA-87E7-93A38FA9C40F}" type="datetimeFigureOut">
              <a:rPr lang="en-US" smtClean="0"/>
              <a:pPr/>
              <a:t>4/29/2014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69A70-0E42-42CE-921A-53026099619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AD85C-C2A9-44FA-87E7-93A38FA9C40F}" type="datetimeFigureOut">
              <a:rPr lang="en-US" smtClean="0"/>
              <a:pPr/>
              <a:t>4/29/2014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69A70-0E42-42CE-921A-53026099619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AD85C-C2A9-44FA-87E7-93A38FA9C40F}" type="datetimeFigureOut">
              <a:rPr lang="en-US" smtClean="0"/>
              <a:pPr/>
              <a:t>4/29/2014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69A70-0E42-42CE-921A-53026099619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AD85C-C2A9-44FA-87E7-93A38FA9C40F}" type="datetimeFigureOut">
              <a:rPr lang="en-US" smtClean="0"/>
              <a:pPr/>
              <a:t>4/29/2014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69A70-0E42-42CE-921A-53026099619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AD85C-C2A9-44FA-87E7-93A38FA9C40F}" type="datetimeFigureOut">
              <a:rPr lang="en-US" smtClean="0"/>
              <a:pPr/>
              <a:t>4/29/2014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69A70-0E42-42CE-921A-53026099619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AD85C-C2A9-44FA-87E7-93A38FA9C40F}" type="datetimeFigureOut">
              <a:rPr lang="en-US" smtClean="0"/>
              <a:pPr/>
              <a:t>4/29/2014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69A70-0E42-42CE-921A-53026099619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AD85C-C2A9-44FA-87E7-93A38FA9C40F}" type="datetimeFigureOut">
              <a:rPr lang="en-US" smtClean="0"/>
              <a:pPr/>
              <a:t>4/29/2014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69A70-0E42-42CE-921A-53026099619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AD85C-C2A9-44FA-87E7-93A38FA9C40F}" type="datetimeFigureOut">
              <a:rPr lang="en-US" smtClean="0"/>
              <a:pPr/>
              <a:t>4/29/2014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69A70-0E42-42CE-921A-53026099619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AD85C-C2A9-44FA-87E7-93A38FA9C40F}" type="datetimeFigureOut">
              <a:rPr lang="en-US" smtClean="0"/>
              <a:pPr/>
              <a:t>4/29/2014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69A70-0E42-42CE-921A-53026099619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AD85C-C2A9-44FA-87E7-93A38FA9C40F}" type="datetimeFigureOut">
              <a:rPr lang="en-US" smtClean="0"/>
              <a:pPr/>
              <a:t>4/29/2014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69A70-0E42-42CE-921A-53026099619A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6" name="Picture 5" descr="Portlandia title treatment_color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5194" y="0"/>
            <a:ext cx="7437627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627784" y="1628800"/>
            <a:ext cx="612068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800" dirty="0"/>
          </a:p>
          <a:p>
            <a:endParaRPr lang="en-US" sz="1200" dirty="0" smtClean="0"/>
          </a:p>
          <a:p>
            <a:r>
              <a:rPr lang="en-US" sz="1200" dirty="0" err="1" smtClean="0"/>
              <a:t>Portlandia</a:t>
            </a:r>
            <a:r>
              <a:rPr lang="en-US" sz="1200" dirty="0" smtClean="0"/>
              <a:t> </a:t>
            </a:r>
            <a:r>
              <a:rPr lang="en-US" sz="1200" dirty="0"/>
              <a:t>is IFC's hit sketch comedy series created, written by, and starring Fred </a:t>
            </a:r>
            <a:r>
              <a:rPr lang="en-US" sz="1200" dirty="0" err="1"/>
              <a:t>Armisen</a:t>
            </a:r>
            <a:r>
              <a:rPr lang="en-US" sz="1200" dirty="0"/>
              <a:t> (SNL) and Carrie Brownstein (WILD FLAG, </a:t>
            </a:r>
            <a:r>
              <a:rPr lang="en-US" sz="1200" dirty="0" err="1"/>
              <a:t>Sleater</a:t>
            </a:r>
            <a:r>
              <a:rPr lang="en-US" sz="1200" dirty="0"/>
              <a:t>-Kinney vocalist/guitarist). The show is driven by a series of hilarious character-based shorts all of which take place in ""</a:t>
            </a:r>
            <a:r>
              <a:rPr lang="en-US" sz="1200" dirty="0" err="1"/>
              <a:t>Portlandia</a:t>
            </a:r>
            <a:r>
              <a:rPr lang="en-US" sz="1200" dirty="0"/>
              <a:t>,"" the creators' dreamy and absurd rendering of Portland, Oregon where '90s culture reigns supreme and political correctness is all the </a:t>
            </a:r>
            <a:r>
              <a:rPr lang="en-US" sz="1200" dirty="0" smtClean="0"/>
              <a:t>rage.</a:t>
            </a:r>
          </a:p>
          <a:p>
            <a:endParaRPr lang="en-US" sz="1200" b="1" dirty="0" smtClean="0"/>
          </a:p>
          <a:p>
            <a:r>
              <a:rPr lang="en-US" sz="1200" b="1" dirty="0" smtClean="0"/>
              <a:t>Season </a:t>
            </a:r>
            <a:r>
              <a:rPr lang="en-US" sz="1200" b="1" dirty="0"/>
              <a:t>4</a:t>
            </a:r>
            <a:r>
              <a:rPr lang="en-US" sz="1200" b="1" dirty="0" smtClean="0"/>
              <a:t> </a:t>
            </a:r>
            <a:r>
              <a:rPr lang="en-US" sz="1200" dirty="0"/>
              <a:t>guest stars include Kristen </a:t>
            </a:r>
            <a:r>
              <a:rPr lang="en-US" sz="1200" dirty="0" err="1"/>
              <a:t>Dunst</a:t>
            </a:r>
            <a:r>
              <a:rPr lang="en-US" sz="1200" dirty="0"/>
              <a:t>, Olivia Wilde, Steve </a:t>
            </a:r>
            <a:r>
              <a:rPr lang="en-US" sz="1200" dirty="0" err="1"/>
              <a:t>Buscemi</a:t>
            </a:r>
            <a:r>
              <a:rPr lang="en-US" sz="1200" dirty="0"/>
              <a:t>, St. Vincent, Maya Rudolph, Gus Van </a:t>
            </a:r>
            <a:r>
              <a:rPr lang="en-US" sz="1200" dirty="0" err="1"/>
              <a:t>Sant</a:t>
            </a:r>
            <a:r>
              <a:rPr lang="en-US" sz="1200" dirty="0"/>
              <a:t>, the Portland Trail Blazers basketball team, and </a:t>
            </a:r>
            <a:r>
              <a:rPr lang="en-US" sz="1200" dirty="0" smtClean="0"/>
              <a:t>more.</a:t>
            </a:r>
          </a:p>
          <a:p>
            <a:endParaRPr lang="en-US" sz="12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Broadcast </a:t>
            </a:r>
            <a:r>
              <a:rPr lang="en-US" sz="1200" dirty="0"/>
              <a:t>on IFC in the US, and Super Channel in Canada                                                                                                                       </a:t>
            </a:r>
            <a:endParaRPr lang="en-US" sz="12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Peabody </a:t>
            </a:r>
            <a:r>
              <a:rPr lang="en-US" sz="1200" dirty="0"/>
              <a:t>Award-winner                                                                                                                                                                </a:t>
            </a:r>
            <a:endParaRPr lang="en-US" sz="12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Emmy </a:t>
            </a:r>
            <a:r>
              <a:rPr lang="en-US" sz="1200" dirty="0"/>
              <a:t>nominee                                                                                                                                                                                                  </a:t>
            </a:r>
            <a:endParaRPr lang="en-US" sz="12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sz="1200" dirty="0" smtClean="0"/>
              <a:t>Supported </a:t>
            </a:r>
            <a:r>
              <a:rPr lang="en-US" sz="1200" dirty="0"/>
              <a:t>by a national publicity and advertising campaign </a:t>
            </a:r>
            <a:endParaRPr lang="en-US" sz="1200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sz="1200" smtClean="0"/>
              <a:t>Previous seasons have </a:t>
            </a:r>
            <a:r>
              <a:rPr lang="en-US" sz="1200" dirty="0"/>
              <a:t>shipped </a:t>
            </a:r>
            <a:r>
              <a:rPr lang="en-US" sz="1200"/>
              <a:t>over </a:t>
            </a:r>
            <a:r>
              <a:rPr lang="en-US" sz="1200" smtClean="0"/>
              <a:t>70,000 </a:t>
            </a:r>
            <a:r>
              <a:rPr lang="en-US" sz="1200" dirty="0" smtClean="0"/>
              <a:t>units </a:t>
            </a:r>
            <a:r>
              <a:rPr lang="en-US" sz="1200" dirty="0"/>
              <a:t>in North </a:t>
            </a:r>
            <a:r>
              <a:rPr lang="en-US" sz="1200" dirty="0" smtClean="0"/>
              <a:t>America</a:t>
            </a:r>
          </a:p>
          <a:p>
            <a:endParaRPr lang="en-US" sz="800" dirty="0"/>
          </a:p>
          <a:p>
            <a:pPr algn="ctr"/>
            <a:endParaRPr lang="en-US" sz="800" dirty="0"/>
          </a:p>
          <a:p>
            <a:r>
              <a:rPr lang="en-US" sz="1400" dirty="0" smtClean="0"/>
              <a:t>                                             </a:t>
            </a:r>
            <a:r>
              <a:rPr lang="en-US" sz="1400" b="1" dirty="0"/>
              <a:t>Release Date: </a:t>
            </a:r>
            <a:r>
              <a:rPr lang="en-US" sz="1400" b="1" dirty="0" smtClean="0"/>
              <a:t>August 26, 2014</a:t>
            </a:r>
          </a:p>
          <a:p>
            <a:endParaRPr lang="en-US" sz="1400" dirty="0"/>
          </a:p>
        </p:txBody>
      </p:sp>
      <p:sp>
        <p:nvSpPr>
          <p:cNvPr id="9" name="Rectangle 8"/>
          <p:cNvSpPr/>
          <p:nvPr/>
        </p:nvSpPr>
        <p:spPr>
          <a:xfrm rot="20387377">
            <a:off x="5430663" y="453989"/>
            <a:ext cx="36771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Season Four</a:t>
            </a:r>
            <a:endParaRPr lang="en-CA" sz="5400" b="1" cap="none" spc="0" dirty="0">
              <a:ln w="11430"/>
              <a:solidFill>
                <a:schemeClr val="tx2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1840842"/>
              </p:ext>
            </p:extLst>
          </p:nvPr>
        </p:nvGraphicFramePr>
        <p:xfrm>
          <a:off x="500034" y="5373216"/>
          <a:ext cx="7929621" cy="562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1686"/>
                <a:gridCol w="713920"/>
                <a:gridCol w="1132803"/>
                <a:gridCol w="1132803"/>
                <a:gridCol w="1132803"/>
                <a:gridCol w="1132803"/>
                <a:gridCol w="1132803"/>
              </a:tblGrid>
              <a:tr h="272081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TITLE</a:t>
                      </a:r>
                      <a:endParaRPr lang="en-CA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DISC COUNT</a:t>
                      </a:r>
                      <a:endParaRPr lang="en-CA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UPC</a:t>
                      </a:r>
                      <a:endParaRPr lang="en-CA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CAT#</a:t>
                      </a:r>
                      <a:endParaRPr lang="en-CA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TRT</a:t>
                      </a:r>
                      <a:endParaRPr lang="en-CA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BOX LOT</a:t>
                      </a:r>
                      <a:endParaRPr lang="en-CA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SRP</a:t>
                      </a:r>
                      <a:endParaRPr lang="en-CA" sz="800" dirty="0"/>
                    </a:p>
                  </a:txBody>
                  <a:tcPr/>
                </a:tc>
              </a:tr>
              <a:tr h="290715">
                <a:tc>
                  <a:txBody>
                    <a:bodyPr/>
                    <a:lstStyle/>
                    <a:p>
                      <a:pPr lvl="0" algn="l"/>
                      <a:r>
                        <a:rPr lang="en-US" sz="1000" dirty="0" err="1" smtClean="0"/>
                        <a:t>Portlandia</a:t>
                      </a:r>
                      <a:r>
                        <a:rPr lang="en-US" sz="1000" dirty="0" smtClean="0"/>
                        <a:t> S4 DVD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2</a:t>
                      </a:r>
                      <a:endParaRPr lang="en-C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algn="l" defTabSz="914400" rtl="0" eaLnBrk="1" fontAlgn="b" latinLnBrk="0" hangingPunct="1"/>
                      <a:r>
                        <a:rPr lang="en-CA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7-78854-20779-0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CA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BRO2077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220 min</a:t>
                      </a:r>
                      <a:endParaRPr lang="en-C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30</a:t>
                      </a:r>
                      <a:endParaRPr lang="en-C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$19.98</a:t>
                      </a:r>
                      <a:endParaRPr lang="en-CA" sz="10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4" name="Picture 13" descr="VSC Slug 4Co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1472" y="642918"/>
            <a:ext cx="914400" cy="914400"/>
          </a:xfrm>
          <a:prstGeom prst="rect">
            <a:avLst/>
          </a:prstGeom>
        </p:spPr>
      </p:pic>
      <p:sp>
        <p:nvSpPr>
          <p:cNvPr id="13" name="Subtitle 2"/>
          <p:cNvSpPr txBox="1">
            <a:spLocks/>
          </p:cNvSpPr>
          <p:nvPr/>
        </p:nvSpPr>
        <p:spPr>
          <a:xfrm>
            <a:off x="323528" y="6093296"/>
            <a:ext cx="8640960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CA" sz="1100" dirty="0" smtClean="0">
                <a:solidFill>
                  <a:schemeClr val="tx1"/>
                </a:solidFill>
              </a:rPr>
              <a:t>US and Canada contact </a:t>
            </a:r>
            <a:r>
              <a:rPr lang="en-CA" sz="1100" dirty="0">
                <a:solidFill>
                  <a:schemeClr val="tx1"/>
                </a:solidFill>
              </a:rPr>
              <a:t>Video Services Corp </a:t>
            </a:r>
            <a:r>
              <a:rPr lang="en-CA" sz="1100" dirty="0" smtClean="0">
                <a:solidFill>
                  <a:schemeClr val="tx1"/>
                </a:solidFill>
              </a:rPr>
              <a:t> </a:t>
            </a:r>
            <a:r>
              <a:rPr lang="en-CA" sz="1100" dirty="0">
                <a:solidFill>
                  <a:schemeClr val="tx1"/>
                </a:solidFill>
              </a:rPr>
              <a:t>ph:416-597-8325/1-877-341-7577 </a:t>
            </a:r>
            <a:r>
              <a:rPr lang="en-CA" sz="1100" dirty="0" err="1" smtClean="0">
                <a:solidFill>
                  <a:schemeClr val="tx1"/>
                </a:solidFill>
              </a:rPr>
              <a:t>email:vidserv@globalserve.net</a:t>
            </a:r>
            <a:r>
              <a:rPr lang="en-CA" sz="1100" dirty="0" smtClean="0">
                <a:solidFill>
                  <a:schemeClr val="tx1"/>
                </a:solidFill>
              </a:rPr>
              <a:t>  </a:t>
            </a:r>
            <a:r>
              <a:rPr lang="en-CA" sz="1100" dirty="0" err="1" smtClean="0">
                <a:solidFill>
                  <a:schemeClr val="tx1"/>
                </a:solidFill>
              </a:rPr>
              <a:t>website:www.videoservicescorp.com</a:t>
            </a:r>
            <a:endParaRPr lang="en-CA" sz="1100" dirty="0" smtClean="0">
              <a:solidFill>
                <a:schemeClr val="tx1"/>
              </a:solidFill>
            </a:endParaRPr>
          </a:p>
          <a:p>
            <a:pPr algn="l"/>
            <a:r>
              <a:rPr lang="en-CA" sz="1100" dirty="0">
                <a:solidFill>
                  <a:schemeClr val="tx1"/>
                </a:solidFill>
              </a:rPr>
              <a:t>US contact MVD </a:t>
            </a:r>
            <a:r>
              <a:rPr lang="en-CA" sz="1100" dirty="0" smtClean="0">
                <a:solidFill>
                  <a:schemeClr val="tx1"/>
                </a:solidFill>
              </a:rPr>
              <a:t>610-650-8200             </a:t>
            </a:r>
            <a:endParaRPr lang="en-CA" sz="1100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867432"/>
            <a:ext cx="2090385" cy="2738252"/>
          </a:xfrm>
          <a:prstGeom prst="rect">
            <a:avLst/>
          </a:prstGeom>
        </p:spPr>
      </p:pic>
      <p:sp>
        <p:nvSpPr>
          <p:cNvPr id="15" name="TextBox 6"/>
          <p:cNvSpPr txBox="1"/>
          <p:nvPr/>
        </p:nvSpPr>
        <p:spPr>
          <a:xfrm>
            <a:off x="602315" y="4816630"/>
            <a:ext cx="1532810" cy="272313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ARTWORK</a:t>
            </a:r>
            <a:r>
              <a:rPr lang="en-US" baseline="0" dirty="0"/>
              <a:t> NOT FINAL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477</TotalTime>
  <Words>192</Words>
  <Application>Microsoft Office PowerPoint</Application>
  <PresentationFormat>On-screen Show (4:3)</PresentationFormat>
  <Paragraphs>34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kkupecz</dc:creator>
  <cp:lastModifiedBy>Marko Orlic</cp:lastModifiedBy>
  <cp:revision>65</cp:revision>
  <cp:lastPrinted>2013-05-02T16:06:15Z</cp:lastPrinted>
  <dcterms:created xsi:type="dcterms:W3CDTF">2012-05-03T17:43:23Z</dcterms:created>
  <dcterms:modified xsi:type="dcterms:W3CDTF">2014-04-29T21:37:00Z</dcterms:modified>
</cp:coreProperties>
</file>