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1" r:id="rId2"/>
    <p:sldId id="509" r:id="rId3"/>
    <p:sldId id="512" r:id="rId4"/>
    <p:sldId id="502" r:id="rId5"/>
    <p:sldId id="511" r:id="rId6"/>
    <p:sldId id="492" r:id="rId7"/>
    <p:sldId id="493" r:id="rId8"/>
    <p:sldId id="258" r:id="rId9"/>
    <p:sldId id="259" r:id="rId10"/>
    <p:sldId id="498" r:id="rId11"/>
    <p:sldId id="506" r:id="rId12"/>
    <p:sldId id="507" r:id="rId13"/>
    <p:sldId id="513" r:id="rId14"/>
    <p:sldId id="495" r:id="rId15"/>
    <p:sldId id="494" r:id="rId16"/>
    <p:sldId id="496" r:id="rId17"/>
    <p:sldId id="497" r:id="rId18"/>
    <p:sldId id="499" r:id="rId19"/>
    <p:sldId id="500" r:id="rId20"/>
    <p:sldId id="501" r:id="rId21"/>
    <p:sldId id="503" r:id="rId22"/>
    <p:sldId id="504" r:id="rId23"/>
    <p:sldId id="505" r:id="rId24"/>
    <p:sldId id="508" r:id="rId25"/>
    <p:sldId id="510" r:id="rId26"/>
    <p:sldId id="257" r:id="rId27"/>
    <p:sldId id="514" r:id="rId28"/>
    <p:sldId id="515" r:id="rId29"/>
    <p:sldId id="517" r:id="rId30"/>
    <p:sldId id="516" r:id="rId31"/>
    <p:sldId id="518" r:id="rId32"/>
    <p:sldId id="519" r:id="rId33"/>
    <p:sldId id="520" r:id="rId34"/>
    <p:sldId id="521" r:id="rId35"/>
    <p:sldId id="522" r:id="rId36"/>
    <p:sldId id="523" r:id="rId37"/>
    <p:sldId id="524" r:id="rId38"/>
  </p:sldIdLst>
  <p:sldSz cx="12192000" cy="6858000"/>
  <p:notesSz cx="6875463" cy="93202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D88C53-1EBE-42FD-A787-A07B5B6D0909}" v="116" dt="2019-04-29T08:37:58.669"/>
    <p1510:client id="{B6E008A6-FF24-40FC-A90E-0EE1BF8B4098}" v="84" dt="2019-04-29T14:19:53.2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3842" autoAdjust="0"/>
  </p:normalViewPr>
  <p:slideViewPr>
    <p:cSldViewPr snapToGrid="0">
      <p:cViewPr varScale="1">
        <p:scale>
          <a:sx n="60" d="100"/>
          <a:sy n="60" d="100"/>
        </p:scale>
        <p:origin x="1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Moore" userId="67b580f634ccce12" providerId="LiveId" clId="{B6E008A6-FF24-40FC-A90E-0EE1BF8B4098}"/>
    <pc:docChg chg="custSel addSld modSld">
      <pc:chgData name="Lisa Moore" userId="67b580f634ccce12" providerId="LiveId" clId="{B6E008A6-FF24-40FC-A90E-0EE1BF8B4098}" dt="2019-04-29T14:20:19.494" v="1349" actId="1076"/>
      <pc:docMkLst>
        <pc:docMk/>
      </pc:docMkLst>
      <pc:sldChg chg="modSp">
        <pc:chgData name="Lisa Moore" userId="67b580f634ccce12" providerId="LiveId" clId="{B6E008A6-FF24-40FC-A90E-0EE1BF8B4098}" dt="2019-04-29T08:48:38.940" v="47" actId="1076"/>
        <pc:sldMkLst>
          <pc:docMk/>
          <pc:sldMk cId="3976375131" sldId="491"/>
        </pc:sldMkLst>
        <pc:spChg chg="mod">
          <ac:chgData name="Lisa Moore" userId="67b580f634ccce12" providerId="LiveId" clId="{B6E008A6-FF24-40FC-A90E-0EE1BF8B4098}" dt="2019-04-29T08:47:53.857" v="32" actId="20577"/>
          <ac:spMkLst>
            <pc:docMk/>
            <pc:sldMk cId="3976375131" sldId="491"/>
            <ac:spMk id="3" creationId="{00000000-0000-0000-0000-000000000000}"/>
          </ac:spMkLst>
        </pc:spChg>
        <pc:picChg chg="mod">
          <ac:chgData name="Lisa Moore" userId="67b580f634ccce12" providerId="LiveId" clId="{B6E008A6-FF24-40FC-A90E-0EE1BF8B4098}" dt="2019-04-29T08:48:38.940" v="47" actId="1076"/>
          <ac:picMkLst>
            <pc:docMk/>
            <pc:sldMk cId="3976375131" sldId="491"/>
            <ac:picMk id="4" creationId="{5F66A815-4F44-4BC3-9FE0-575DC86C10D6}"/>
          </ac:picMkLst>
        </pc:picChg>
      </pc:sldChg>
      <pc:sldChg chg="addSp delSp modSp add">
        <pc:chgData name="Lisa Moore" userId="67b580f634ccce12" providerId="LiveId" clId="{B6E008A6-FF24-40FC-A90E-0EE1BF8B4098}" dt="2019-04-29T10:11:39.856" v="530" actId="1076"/>
        <pc:sldMkLst>
          <pc:docMk/>
          <pc:sldMk cId="4262714181" sldId="516"/>
        </pc:sldMkLst>
        <pc:spChg chg="add del mod">
          <ac:chgData name="Lisa Moore" userId="67b580f634ccce12" providerId="LiveId" clId="{B6E008A6-FF24-40FC-A90E-0EE1BF8B4098}" dt="2019-04-29T09:58:50.303" v="138"/>
          <ac:spMkLst>
            <pc:docMk/>
            <pc:sldMk cId="4262714181" sldId="516"/>
            <ac:spMk id="8" creationId="{B48E68E5-E512-460B-9FBD-E0208D5A077D}"/>
          </ac:spMkLst>
        </pc:spChg>
        <pc:spChg chg="add mod">
          <ac:chgData name="Lisa Moore" userId="67b580f634ccce12" providerId="LiveId" clId="{B6E008A6-FF24-40FC-A90E-0EE1BF8B4098}" dt="2019-04-29T10:11:39.856" v="530" actId="1076"/>
          <ac:spMkLst>
            <pc:docMk/>
            <pc:sldMk cId="4262714181" sldId="516"/>
            <ac:spMk id="9" creationId="{8F7DB775-7427-4605-A317-5C85AB63BF2C}"/>
          </ac:spMkLst>
        </pc:spChg>
        <pc:spChg chg="add del">
          <ac:chgData name="Lisa Moore" userId="67b580f634ccce12" providerId="LiveId" clId="{B6E008A6-FF24-40FC-A90E-0EE1BF8B4098}" dt="2019-04-29T10:00:22.340" v="168"/>
          <ac:spMkLst>
            <pc:docMk/>
            <pc:sldMk cId="4262714181" sldId="516"/>
            <ac:spMk id="10" creationId="{24E081D5-1626-48ED-B01A-FD66E11257F7}"/>
          </ac:spMkLst>
        </pc:spChg>
        <pc:spChg chg="add del mod">
          <ac:chgData name="Lisa Moore" userId="67b580f634ccce12" providerId="LiveId" clId="{B6E008A6-FF24-40FC-A90E-0EE1BF8B4098}" dt="2019-04-29T10:00:37.771" v="172"/>
          <ac:spMkLst>
            <pc:docMk/>
            <pc:sldMk cId="4262714181" sldId="516"/>
            <ac:spMk id="11" creationId="{78981A0C-2019-4E68-B8FC-CB4C535DBC7D}"/>
          </ac:spMkLst>
        </pc:spChg>
        <pc:spChg chg="add mod">
          <ac:chgData name="Lisa Moore" userId="67b580f634ccce12" providerId="LiveId" clId="{B6E008A6-FF24-40FC-A90E-0EE1BF8B4098}" dt="2019-04-29T10:11:34.531" v="529" actId="14100"/>
          <ac:spMkLst>
            <pc:docMk/>
            <pc:sldMk cId="4262714181" sldId="516"/>
            <ac:spMk id="12" creationId="{CE375947-3ACD-4316-BFA2-E3ACDB7594F7}"/>
          </ac:spMkLst>
        </pc:spChg>
        <pc:picChg chg="add mod">
          <ac:chgData name="Lisa Moore" userId="67b580f634ccce12" providerId="LiveId" clId="{B6E008A6-FF24-40FC-A90E-0EE1BF8B4098}" dt="2019-04-29T09:58:38.292" v="134" actId="1076"/>
          <ac:picMkLst>
            <pc:docMk/>
            <pc:sldMk cId="4262714181" sldId="516"/>
            <ac:picMk id="3" creationId="{30A47072-B3C4-4FCD-AA2D-8CFAE518321C}"/>
          </ac:picMkLst>
        </pc:picChg>
        <pc:picChg chg="add mod">
          <ac:chgData name="Lisa Moore" userId="67b580f634ccce12" providerId="LiveId" clId="{B6E008A6-FF24-40FC-A90E-0EE1BF8B4098}" dt="2019-04-29T09:58:32.751" v="133" actId="1076"/>
          <ac:picMkLst>
            <pc:docMk/>
            <pc:sldMk cId="4262714181" sldId="516"/>
            <ac:picMk id="5" creationId="{DA363EB4-5C7B-4D40-9794-65E5576D44FB}"/>
          </ac:picMkLst>
        </pc:picChg>
        <pc:picChg chg="add mod">
          <ac:chgData name="Lisa Moore" userId="67b580f634ccce12" providerId="LiveId" clId="{B6E008A6-FF24-40FC-A90E-0EE1BF8B4098}" dt="2019-04-29T09:58:30.133" v="132" actId="1076"/>
          <ac:picMkLst>
            <pc:docMk/>
            <pc:sldMk cId="4262714181" sldId="516"/>
            <ac:picMk id="7" creationId="{4389DEF2-8132-46F6-B776-9CF28E5B6076}"/>
          </ac:picMkLst>
        </pc:picChg>
      </pc:sldChg>
      <pc:sldChg chg="addSp delSp modSp add">
        <pc:chgData name="Lisa Moore" userId="67b580f634ccce12" providerId="LiveId" clId="{B6E008A6-FF24-40FC-A90E-0EE1BF8B4098}" dt="2019-04-29T10:04:37.247" v="273" actId="113"/>
        <pc:sldMkLst>
          <pc:docMk/>
          <pc:sldMk cId="355318748" sldId="517"/>
        </pc:sldMkLst>
        <pc:spChg chg="del">
          <ac:chgData name="Lisa Moore" userId="67b580f634ccce12" providerId="LiveId" clId="{B6E008A6-FF24-40FC-A90E-0EE1BF8B4098}" dt="2019-04-29T10:02:21.965" v="184" actId="478"/>
          <ac:spMkLst>
            <pc:docMk/>
            <pc:sldMk cId="355318748" sldId="517"/>
            <ac:spMk id="2" creationId="{13DBF237-3799-49DD-B79F-79F3C7F1C408}"/>
          </ac:spMkLst>
        </pc:spChg>
        <pc:spChg chg="del">
          <ac:chgData name="Lisa Moore" userId="67b580f634ccce12" providerId="LiveId" clId="{B6E008A6-FF24-40FC-A90E-0EE1BF8B4098}" dt="2019-04-29T10:02:23.912" v="185" actId="478"/>
          <ac:spMkLst>
            <pc:docMk/>
            <pc:sldMk cId="355318748" sldId="517"/>
            <ac:spMk id="3" creationId="{3E976B47-3B25-4CC1-880F-6C10736A6532}"/>
          </ac:spMkLst>
        </pc:spChg>
        <pc:spChg chg="add mod">
          <ac:chgData name="Lisa Moore" userId="67b580f634ccce12" providerId="LiveId" clId="{B6E008A6-FF24-40FC-A90E-0EE1BF8B4098}" dt="2019-04-29T10:04:37.247" v="273" actId="113"/>
          <ac:spMkLst>
            <pc:docMk/>
            <pc:sldMk cId="355318748" sldId="517"/>
            <ac:spMk id="6" creationId="{3A9850AB-81CD-4F5C-93F8-D5B6E63E2E6C}"/>
          </ac:spMkLst>
        </pc:spChg>
        <pc:picChg chg="add mod">
          <ac:chgData name="Lisa Moore" userId="67b580f634ccce12" providerId="LiveId" clId="{B6E008A6-FF24-40FC-A90E-0EE1BF8B4098}" dt="2019-04-29T10:03:02.073" v="198" actId="1076"/>
          <ac:picMkLst>
            <pc:docMk/>
            <pc:sldMk cId="355318748" sldId="517"/>
            <ac:picMk id="5" creationId="{230E5F49-4F3E-4E27-9031-36ECAC206305}"/>
          </ac:picMkLst>
        </pc:picChg>
      </pc:sldChg>
      <pc:sldChg chg="addSp delSp modSp add">
        <pc:chgData name="Lisa Moore" userId="67b580f634ccce12" providerId="LiveId" clId="{B6E008A6-FF24-40FC-A90E-0EE1BF8B4098}" dt="2019-04-29T10:11:09.413" v="526" actId="14100"/>
        <pc:sldMkLst>
          <pc:docMk/>
          <pc:sldMk cId="3084288828" sldId="518"/>
        </pc:sldMkLst>
        <pc:spChg chg="add del mod">
          <ac:chgData name="Lisa Moore" userId="67b580f634ccce12" providerId="LiveId" clId="{B6E008A6-FF24-40FC-A90E-0EE1BF8B4098}" dt="2019-04-29T10:09:40.878" v="520" actId="478"/>
          <ac:spMkLst>
            <pc:docMk/>
            <pc:sldMk cId="3084288828" sldId="518"/>
            <ac:spMk id="12" creationId="{D182A802-7FBE-4E54-A6FE-1434BD426A33}"/>
          </ac:spMkLst>
        </pc:spChg>
        <pc:spChg chg="add del mod">
          <ac:chgData name="Lisa Moore" userId="67b580f634ccce12" providerId="LiveId" clId="{B6E008A6-FF24-40FC-A90E-0EE1BF8B4098}" dt="2019-04-29T10:09:40.878" v="520" actId="478"/>
          <ac:spMkLst>
            <pc:docMk/>
            <pc:sldMk cId="3084288828" sldId="518"/>
            <ac:spMk id="13" creationId="{77A20692-5C86-433F-845F-0F078D75F8BE}"/>
          </ac:spMkLst>
        </pc:spChg>
        <pc:spChg chg="add mod">
          <ac:chgData name="Lisa Moore" userId="67b580f634ccce12" providerId="LiveId" clId="{B6E008A6-FF24-40FC-A90E-0EE1BF8B4098}" dt="2019-04-29T10:11:09.413" v="526" actId="14100"/>
          <ac:spMkLst>
            <pc:docMk/>
            <pc:sldMk cId="3084288828" sldId="518"/>
            <ac:spMk id="14" creationId="{B079F989-511A-45C7-8663-4FA063E79898}"/>
          </ac:spMkLst>
        </pc:spChg>
        <pc:picChg chg="add mod">
          <ac:chgData name="Lisa Moore" userId="67b580f634ccce12" providerId="LiveId" clId="{B6E008A6-FF24-40FC-A90E-0EE1BF8B4098}" dt="2019-04-29T10:06:28.373" v="373" actId="1076"/>
          <ac:picMkLst>
            <pc:docMk/>
            <pc:sldMk cId="3084288828" sldId="518"/>
            <ac:picMk id="3" creationId="{8312129F-51D5-4A58-B73B-D32B92DCD128}"/>
          </ac:picMkLst>
        </pc:picChg>
        <pc:picChg chg="add mod">
          <ac:chgData name="Lisa Moore" userId="67b580f634ccce12" providerId="LiveId" clId="{B6E008A6-FF24-40FC-A90E-0EE1BF8B4098}" dt="2019-04-29T10:06:31.313" v="374" actId="1076"/>
          <ac:picMkLst>
            <pc:docMk/>
            <pc:sldMk cId="3084288828" sldId="518"/>
            <ac:picMk id="5" creationId="{E5C577D5-E31D-419B-A61D-F5A81B56C5BF}"/>
          </ac:picMkLst>
        </pc:picChg>
        <pc:picChg chg="add mod">
          <ac:chgData name="Lisa Moore" userId="67b580f634ccce12" providerId="LiveId" clId="{B6E008A6-FF24-40FC-A90E-0EE1BF8B4098}" dt="2019-04-29T10:06:48.430" v="379" actId="1076"/>
          <ac:picMkLst>
            <pc:docMk/>
            <pc:sldMk cId="3084288828" sldId="518"/>
            <ac:picMk id="7" creationId="{8DC5C333-027A-4EE2-889E-0E9F24C8D89E}"/>
          </ac:picMkLst>
        </pc:picChg>
        <pc:picChg chg="add mod">
          <ac:chgData name="Lisa Moore" userId="67b580f634ccce12" providerId="LiveId" clId="{B6E008A6-FF24-40FC-A90E-0EE1BF8B4098}" dt="2019-04-29T10:08:34.373" v="486" actId="1076"/>
          <ac:picMkLst>
            <pc:docMk/>
            <pc:sldMk cId="3084288828" sldId="518"/>
            <ac:picMk id="9" creationId="{AC862495-BDFD-4638-8BA2-2260568DF3D4}"/>
          </ac:picMkLst>
        </pc:picChg>
        <pc:picChg chg="add mod">
          <ac:chgData name="Lisa Moore" userId="67b580f634ccce12" providerId="LiveId" clId="{B6E008A6-FF24-40FC-A90E-0EE1BF8B4098}" dt="2019-04-29T10:08:41.686" v="489" actId="14100"/>
          <ac:picMkLst>
            <pc:docMk/>
            <pc:sldMk cId="3084288828" sldId="518"/>
            <ac:picMk id="11" creationId="{6B5065CB-E06D-45E9-AAE8-DC97C14426B1}"/>
          </ac:picMkLst>
        </pc:picChg>
      </pc:sldChg>
      <pc:sldChg chg="addSp modSp add">
        <pc:chgData name="Lisa Moore" userId="67b580f634ccce12" providerId="LiveId" clId="{B6E008A6-FF24-40FC-A90E-0EE1BF8B4098}" dt="2019-04-29T13:52:32.681" v="618" actId="1076"/>
        <pc:sldMkLst>
          <pc:docMk/>
          <pc:sldMk cId="1292313109" sldId="519"/>
        </pc:sldMkLst>
        <pc:spChg chg="add mod">
          <ac:chgData name="Lisa Moore" userId="67b580f634ccce12" providerId="LiveId" clId="{B6E008A6-FF24-40FC-A90E-0EE1BF8B4098}" dt="2019-04-29T13:52:27.117" v="617" actId="1076"/>
          <ac:spMkLst>
            <pc:docMk/>
            <pc:sldMk cId="1292313109" sldId="519"/>
            <ac:spMk id="2" creationId="{413591A0-143F-4C06-A394-CEEF0983E047}"/>
          </ac:spMkLst>
        </pc:spChg>
        <pc:spChg chg="add mod">
          <ac:chgData name="Lisa Moore" userId="67b580f634ccce12" providerId="LiveId" clId="{B6E008A6-FF24-40FC-A90E-0EE1BF8B4098}" dt="2019-04-29T13:52:32.681" v="618" actId="1076"/>
          <ac:spMkLst>
            <pc:docMk/>
            <pc:sldMk cId="1292313109" sldId="519"/>
            <ac:spMk id="3" creationId="{EF641382-F742-45FB-A9B8-BC0C86A8680C}"/>
          </ac:spMkLst>
        </pc:spChg>
        <pc:picChg chg="add mod">
          <ac:chgData name="Lisa Moore" userId="67b580f634ccce12" providerId="LiveId" clId="{B6E008A6-FF24-40FC-A90E-0EE1BF8B4098}" dt="2019-04-29T13:52:17.241" v="615" actId="1076"/>
          <ac:picMkLst>
            <pc:docMk/>
            <pc:sldMk cId="1292313109" sldId="519"/>
            <ac:picMk id="5" creationId="{CF13295C-F4DE-4E01-BF9B-FDF2F107A46F}"/>
          </ac:picMkLst>
        </pc:picChg>
        <pc:picChg chg="add mod">
          <ac:chgData name="Lisa Moore" userId="67b580f634ccce12" providerId="LiveId" clId="{B6E008A6-FF24-40FC-A90E-0EE1BF8B4098}" dt="2019-04-29T13:52:20.386" v="616" actId="1076"/>
          <ac:picMkLst>
            <pc:docMk/>
            <pc:sldMk cId="1292313109" sldId="519"/>
            <ac:picMk id="7" creationId="{A88E5B85-6E04-4558-B55F-75C57F818C84}"/>
          </ac:picMkLst>
        </pc:picChg>
      </pc:sldChg>
      <pc:sldChg chg="addSp modSp add">
        <pc:chgData name="Lisa Moore" userId="67b580f634ccce12" providerId="LiveId" clId="{B6E008A6-FF24-40FC-A90E-0EE1BF8B4098}" dt="2019-04-29T14:00:22.084" v="833" actId="113"/>
        <pc:sldMkLst>
          <pc:docMk/>
          <pc:sldMk cId="4086470136" sldId="520"/>
        </pc:sldMkLst>
        <pc:spChg chg="add mod">
          <ac:chgData name="Lisa Moore" userId="67b580f634ccce12" providerId="LiveId" clId="{B6E008A6-FF24-40FC-A90E-0EE1BF8B4098}" dt="2019-04-29T14:00:22.084" v="833" actId="113"/>
          <ac:spMkLst>
            <pc:docMk/>
            <pc:sldMk cId="4086470136" sldId="520"/>
            <ac:spMk id="2" creationId="{7DB99CB2-62FD-47D5-A5DD-039415A054A4}"/>
          </ac:spMkLst>
        </pc:spChg>
        <pc:spChg chg="add mod">
          <ac:chgData name="Lisa Moore" userId="67b580f634ccce12" providerId="LiveId" clId="{B6E008A6-FF24-40FC-A90E-0EE1BF8B4098}" dt="2019-04-29T13:57:14.447" v="790" actId="1076"/>
          <ac:spMkLst>
            <pc:docMk/>
            <pc:sldMk cId="4086470136" sldId="520"/>
            <ac:spMk id="3" creationId="{DC46AE6A-F136-485D-9897-28C6E719129B}"/>
          </ac:spMkLst>
        </pc:spChg>
        <pc:picChg chg="add mod">
          <ac:chgData name="Lisa Moore" userId="67b580f634ccce12" providerId="LiveId" clId="{B6E008A6-FF24-40FC-A90E-0EE1BF8B4098}" dt="2019-04-29T13:59:26.509" v="826" actId="1076"/>
          <ac:picMkLst>
            <pc:docMk/>
            <pc:sldMk cId="4086470136" sldId="520"/>
            <ac:picMk id="5" creationId="{A6CA18E8-62B6-4BC5-AE1C-1FC2AFD65D2C}"/>
          </ac:picMkLst>
        </pc:picChg>
        <pc:picChg chg="add mod modCrop">
          <ac:chgData name="Lisa Moore" userId="67b580f634ccce12" providerId="LiveId" clId="{B6E008A6-FF24-40FC-A90E-0EE1BF8B4098}" dt="2019-04-29T13:59:23.928" v="825" actId="1076"/>
          <ac:picMkLst>
            <pc:docMk/>
            <pc:sldMk cId="4086470136" sldId="520"/>
            <ac:picMk id="7" creationId="{D66EF646-3972-4804-9BD3-DF1D1BD2017B}"/>
          </ac:picMkLst>
        </pc:picChg>
        <pc:picChg chg="add mod">
          <ac:chgData name="Lisa Moore" userId="67b580f634ccce12" providerId="LiveId" clId="{B6E008A6-FF24-40FC-A90E-0EE1BF8B4098}" dt="2019-04-29T14:00:05.295" v="830" actId="1076"/>
          <ac:picMkLst>
            <pc:docMk/>
            <pc:sldMk cId="4086470136" sldId="520"/>
            <ac:picMk id="9" creationId="{48BCF459-7D85-4A55-88CB-2EC56C0D420D}"/>
          </ac:picMkLst>
        </pc:picChg>
        <pc:picChg chg="add mod">
          <ac:chgData name="Lisa Moore" userId="67b580f634ccce12" providerId="LiveId" clId="{B6E008A6-FF24-40FC-A90E-0EE1BF8B4098}" dt="2019-04-29T14:00:12.876" v="832" actId="1076"/>
          <ac:picMkLst>
            <pc:docMk/>
            <pc:sldMk cId="4086470136" sldId="520"/>
            <ac:picMk id="11" creationId="{D3679794-4129-45B1-A361-D00D442EA704}"/>
          </ac:picMkLst>
        </pc:picChg>
        <pc:picChg chg="add mod modCrop">
          <ac:chgData name="Lisa Moore" userId="67b580f634ccce12" providerId="LiveId" clId="{B6E008A6-FF24-40FC-A90E-0EE1BF8B4098}" dt="2019-04-29T14:00:08.392" v="831" actId="1076"/>
          <ac:picMkLst>
            <pc:docMk/>
            <pc:sldMk cId="4086470136" sldId="520"/>
            <ac:picMk id="13" creationId="{8B1FB729-824C-464D-AD20-9A40A030F83F}"/>
          </ac:picMkLst>
        </pc:picChg>
      </pc:sldChg>
      <pc:sldChg chg="addSp modSp add">
        <pc:chgData name="Lisa Moore" userId="67b580f634ccce12" providerId="LiveId" clId="{B6E008A6-FF24-40FC-A90E-0EE1BF8B4098}" dt="2019-04-29T14:06:05.990" v="934" actId="113"/>
        <pc:sldMkLst>
          <pc:docMk/>
          <pc:sldMk cId="3853609418" sldId="521"/>
        </pc:sldMkLst>
        <pc:spChg chg="add mod">
          <ac:chgData name="Lisa Moore" userId="67b580f634ccce12" providerId="LiveId" clId="{B6E008A6-FF24-40FC-A90E-0EE1BF8B4098}" dt="2019-04-29T14:06:05.990" v="934" actId="113"/>
          <ac:spMkLst>
            <pc:docMk/>
            <pc:sldMk cId="3853609418" sldId="521"/>
            <ac:spMk id="2" creationId="{D0132A02-C8B4-44EF-9F58-62099B8D7EB2}"/>
          </ac:spMkLst>
        </pc:spChg>
        <pc:spChg chg="add mod">
          <ac:chgData name="Lisa Moore" userId="67b580f634ccce12" providerId="LiveId" clId="{B6E008A6-FF24-40FC-A90E-0EE1BF8B4098}" dt="2019-04-29T14:01:53.620" v="852" actId="14100"/>
          <ac:spMkLst>
            <pc:docMk/>
            <pc:sldMk cId="3853609418" sldId="521"/>
            <ac:spMk id="3" creationId="{E07B0ACF-64AC-4F28-A98B-62BDD63BB8E0}"/>
          </ac:spMkLst>
        </pc:spChg>
        <pc:picChg chg="add mod">
          <ac:chgData name="Lisa Moore" userId="67b580f634ccce12" providerId="LiveId" clId="{B6E008A6-FF24-40FC-A90E-0EE1BF8B4098}" dt="2019-04-29T14:04:53.661" v="870" actId="1076"/>
          <ac:picMkLst>
            <pc:docMk/>
            <pc:sldMk cId="3853609418" sldId="521"/>
            <ac:picMk id="5" creationId="{C494FEAE-1D66-4060-8AE6-5438741E59F8}"/>
          </ac:picMkLst>
        </pc:picChg>
        <pc:picChg chg="add mod">
          <ac:chgData name="Lisa Moore" userId="67b580f634ccce12" providerId="LiveId" clId="{B6E008A6-FF24-40FC-A90E-0EE1BF8B4098}" dt="2019-04-29T14:05:13.252" v="883" actId="1076"/>
          <ac:picMkLst>
            <pc:docMk/>
            <pc:sldMk cId="3853609418" sldId="521"/>
            <ac:picMk id="7" creationId="{E00CE092-2346-40AA-A3BB-1EDDEB753270}"/>
          </ac:picMkLst>
        </pc:picChg>
        <pc:picChg chg="add mod">
          <ac:chgData name="Lisa Moore" userId="67b580f634ccce12" providerId="LiveId" clId="{B6E008A6-FF24-40FC-A90E-0EE1BF8B4098}" dt="2019-04-29T14:05:59.687" v="933" actId="1076"/>
          <ac:picMkLst>
            <pc:docMk/>
            <pc:sldMk cId="3853609418" sldId="521"/>
            <ac:picMk id="9" creationId="{B02704B0-9392-4839-9089-F86D2F1D6BAC}"/>
          </ac:picMkLst>
        </pc:picChg>
      </pc:sldChg>
      <pc:sldChg chg="addSp modSp add">
        <pc:chgData name="Lisa Moore" userId="67b580f634ccce12" providerId="LiveId" clId="{B6E008A6-FF24-40FC-A90E-0EE1BF8B4098}" dt="2019-04-29T14:11:53.820" v="1116" actId="20577"/>
        <pc:sldMkLst>
          <pc:docMk/>
          <pc:sldMk cId="399977211" sldId="522"/>
        </pc:sldMkLst>
        <pc:spChg chg="add mod">
          <ac:chgData name="Lisa Moore" userId="67b580f634ccce12" providerId="LiveId" clId="{B6E008A6-FF24-40FC-A90E-0EE1BF8B4098}" dt="2019-04-29T14:11:40.519" v="1112" actId="20577"/>
          <ac:spMkLst>
            <pc:docMk/>
            <pc:sldMk cId="399977211" sldId="522"/>
            <ac:spMk id="2" creationId="{2414B534-B93D-472E-A083-2EF9FC59B6DB}"/>
          </ac:spMkLst>
        </pc:spChg>
        <pc:spChg chg="add mod">
          <ac:chgData name="Lisa Moore" userId="67b580f634ccce12" providerId="LiveId" clId="{B6E008A6-FF24-40FC-A90E-0EE1BF8B4098}" dt="2019-04-29T14:11:53.820" v="1116" actId="20577"/>
          <ac:spMkLst>
            <pc:docMk/>
            <pc:sldMk cId="399977211" sldId="522"/>
            <ac:spMk id="3" creationId="{C0817E10-CE4C-4314-8B87-52D047A88078}"/>
          </ac:spMkLst>
        </pc:spChg>
        <pc:picChg chg="add mod">
          <ac:chgData name="Lisa Moore" userId="67b580f634ccce12" providerId="LiveId" clId="{B6E008A6-FF24-40FC-A90E-0EE1BF8B4098}" dt="2019-04-29T14:10:29.365" v="1027" actId="1076"/>
          <ac:picMkLst>
            <pc:docMk/>
            <pc:sldMk cId="399977211" sldId="522"/>
            <ac:picMk id="5" creationId="{20AB2FA9-83CE-47D8-B1D7-20790037E1C1}"/>
          </ac:picMkLst>
        </pc:picChg>
        <pc:picChg chg="add mod">
          <ac:chgData name="Lisa Moore" userId="67b580f634ccce12" providerId="LiveId" clId="{B6E008A6-FF24-40FC-A90E-0EE1BF8B4098}" dt="2019-04-29T14:10:36.819" v="1029" actId="1076"/>
          <ac:picMkLst>
            <pc:docMk/>
            <pc:sldMk cId="399977211" sldId="522"/>
            <ac:picMk id="7" creationId="{E01926F5-1BEF-4976-993D-946B11A7E6F1}"/>
          </ac:picMkLst>
        </pc:picChg>
      </pc:sldChg>
      <pc:sldChg chg="addSp modSp add">
        <pc:chgData name="Lisa Moore" userId="67b580f634ccce12" providerId="LiveId" clId="{B6E008A6-FF24-40FC-A90E-0EE1BF8B4098}" dt="2019-04-29T14:14:03.338" v="1164" actId="14100"/>
        <pc:sldMkLst>
          <pc:docMk/>
          <pc:sldMk cId="2546855991" sldId="523"/>
        </pc:sldMkLst>
        <pc:spChg chg="add mod">
          <ac:chgData name="Lisa Moore" userId="67b580f634ccce12" providerId="LiveId" clId="{B6E008A6-FF24-40FC-A90E-0EE1BF8B4098}" dt="2019-04-29T14:12:59.238" v="1141" actId="1076"/>
          <ac:spMkLst>
            <pc:docMk/>
            <pc:sldMk cId="2546855991" sldId="523"/>
            <ac:spMk id="2" creationId="{F001946C-EB89-48C6-971D-757DD2205006}"/>
          </ac:spMkLst>
        </pc:spChg>
        <pc:spChg chg="add mod">
          <ac:chgData name="Lisa Moore" userId="67b580f634ccce12" providerId="LiveId" clId="{B6E008A6-FF24-40FC-A90E-0EE1BF8B4098}" dt="2019-04-29T14:12:54.289" v="1140" actId="14100"/>
          <ac:spMkLst>
            <pc:docMk/>
            <pc:sldMk cId="2546855991" sldId="523"/>
            <ac:spMk id="3" creationId="{083DD0C0-5FF3-4848-8EB4-A4C19C06904D}"/>
          </ac:spMkLst>
        </pc:spChg>
        <pc:picChg chg="add mod">
          <ac:chgData name="Lisa Moore" userId="67b580f634ccce12" providerId="LiveId" clId="{B6E008A6-FF24-40FC-A90E-0EE1BF8B4098}" dt="2019-04-29T14:14:03.338" v="1164" actId="14100"/>
          <ac:picMkLst>
            <pc:docMk/>
            <pc:sldMk cId="2546855991" sldId="523"/>
            <ac:picMk id="5" creationId="{FEB7CEF1-4FDF-40BF-8F3B-4F4C3267831F}"/>
          </ac:picMkLst>
        </pc:picChg>
      </pc:sldChg>
      <pc:sldChg chg="addSp modSp add">
        <pc:chgData name="Lisa Moore" userId="67b580f634ccce12" providerId="LiveId" clId="{B6E008A6-FF24-40FC-A90E-0EE1BF8B4098}" dt="2019-04-29T14:20:19.494" v="1349" actId="1076"/>
        <pc:sldMkLst>
          <pc:docMk/>
          <pc:sldMk cId="2165817313" sldId="524"/>
        </pc:sldMkLst>
        <pc:spChg chg="add mod">
          <ac:chgData name="Lisa Moore" userId="67b580f634ccce12" providerId="LiveId" clId="{B6E008A6-FF24-40FC-A90E-0EE1BF8B4098}" dt="2019-04-29T14:15:01.808" v="1170" actId="14100"/>
          <ac:spMkLst>
            <pc:docMk/>
            <pc:sldMk cId="2165817313" sldId="524"/>
            <ac:spMk id="2" creationId="{07AC6B71-2FCF-4901-92CD-F9EB1B025271}"/>
          </ac:spMkLst>
        </pc:spChg>
        <pc:spChg chg="add mod">
          <ac:chgData name="Lisa Moore" userId="67b580f634ccce12" providerId="LiveId" clId="{B6E008A6-FF24-40FC-A90E-0EE1BF8B4098}" dt="2019-04-29T14:18:14.041" v="1187" actId="1076"/>
          <ac:spMkLst>
            <pc:docMk/>
            <pc:sldMk cId="2165817313" sldId="524"/>
            <ac:spMk id="3" creationId="{1FCE01E0-6E85-4DAA-9738-455C7F57F8CF}"/>
          </ac:spMkLst>
        </pc:spChg>
        <pc:picChg chg="add mod">
          <ac:chgData name="Lisa Moore" userId="67b580f634ccce12" providerId="LiveId" clId="{B6E008A6-FF24-40FC-A90E-0EE1BF8B4098}" dt="2019-04-29T14:18:40.848" v="1232" actId="1076"/>
          <ac:picMkLst>
            <pc:docMk/>
            <pc:sldMk cId="2165817313" sldId="524"/>
            <ac:picMk id="5" creationId="{A9F89E12-48E9-4B58-A75C-0BAFA73521CA}"/>
          </ac:picMkLst>
        </pc:picChg>
        <pc:picChg chg="add mod">
          <ac:chgData name="Lisa Moore" userId="67b580f634ccce12" providerId="LiveId" clId="{B6E008A6-FF24-40FC-A90E-0EE1BF8B4098}" dt="2019-04-29T14:19:08.665" v="1274" actId="1076"/>
          <ac:picMkLst>
            <pc:docMk/>
            <pc:sldMk cId="2165817313" sldId="524"/>
            <ac:picMk id="7" creationId="{50D63C77-C969-4E68-94FA-D1DF0B242DA2}"/>
          </ac:picMkLst>
        </pc:picChg>
        <pc:picChg chg="add mod">
          <ac:chgData name="Lisa Moore" userId="67b580f634ccce12" providerId="LiveId" clId="{B6E008A6-FF24-40FC-A90E-0EE1BF8B4098}" dt="2019-04-29T14:20:19.494" v="1349" actId="1076"/>
          <ac:picMkLst>
            <pc:docMk/>
            <pc:sldMk cId="2165817313" sldId="524"/>
            <ac:picMk id="9" creationId="{50502AC8-FC53-4127-965C-A25269670AFA}"/>
          </ac:picMkLst>
        </pc:picChg>
        <pc:picChg chg="add mod">
          <ac:chgData name="Lisa Moore" userId="67b580f634ccce12" providerId="LiveId" clId="{B6E008A6-FF24-40FC-A90E-0EE1BF8B4098}" dt="2019-04-29T14:20:14.224" v="1348" actId="1076"/>
          <ac:picMkLst>
            <pc:docMk/>
            <pc:sldMk cId="2165817313" sldId="524"/>
            <ac:picMk id="11" creationId="{0779B833-BDF8-4C86-AE63-F157788DC19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749EB-A023-4DEB-8328-D4AE6D18E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F8E551-6386-4811-AF84-1550F5E9F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617ED-2860-4A15-9115-6E784F98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816B-F4FE-494A-A455-200E4786FB1A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B9D65-DA1C-414F-9143-A5F0048F5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EA1AA-E295-4FD2-AAAF-773D9E2E5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03D3-1E5C-4DFF-8685-75DA7BDF2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57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4CCDC-F12B-4E85-8CA1-FE457CBF9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8BCF0-4F8B-4637-84BA-6C06C0B60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683CF-BC6D-4ACF-B3A5-812E63083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816B-F4FE-494A-A455-200E4786FB1A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63A05-DC9F-4E99-A7F6-C4D0933A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F43E2-C404-4F8A-9DCA-A1DF1F3FC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03D3-1E5C-4DFF-8685-75DA7BDF2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06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44F9FF-884A-43E9-ABCB-74F5785727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E09D8-C8B7-4EF3-8C39-DD23143AD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33A3E-B6CD-45E2-B34A-A8E921A25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816B-F4FE-494A-A455-200E4786FB1A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B5DFD-AB45-4E0A-8D1E-BAAC362A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B090A-DC97-4F16-ABA4-76D0A4B09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03D3-1E5C-4DFF-8685-75DA7BDF2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031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D4D4B-F553-4A43-9E66-626E3888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9DB42-2363-45BA-B92E-4A95F46BE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D8FDE-B4B0-4879-B263-867E01DA3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816B-F4FE-494A-A455-200E4786FB1A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BD9F4-3E54-4F7D-B114-86885B90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28252-2E61-4A2A-B902-920F99C8C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03D3-1E5C-4DFF-8685-75DA7BDF2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71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3BA8A-E14E-49B9-B8C6-A0F12B82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9C041-6E6F-4699-8B4A-CA5E3C310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7C8B2-25C2-4F02-81A4-6EECEEC10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816B-F4FE-494A-A455-200E4786FB1A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B9036-42FD-4A88-B3D6-85D30E420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550E6-970B-42C5-A0E4-9AF57293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03D3-1E5C-4DFF-8685-75DA7BDF2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08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C0D76-2DA2-4C05-9897-15A30D02E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4DE08-A300-45A8-83C1-AED3CB3AB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492DB-18AE-497D-AA10-87AC66FDE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DD984-4240-403C-91E7-0E7451FA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816B-F4FE-494A-A455-200E4786FB1A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CCFBC-FCCB-4408-A0F8-0AD94846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AAD7C-42A0-4F25-BFD4-231948F9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03D3-1E5C-4DFF-8685-75DA7BDF2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84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8D67-A9C2-411B-A07C-0631D62F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AF42C-FD1B-4CE8-A533-EBDB45638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03BA8-C545-418D-89BC-38DD53CD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6905FC-BFAA-43B8-BA2F-C8C4671AD3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8D5B1B-A8B2-48F4-B979-E66FACAB6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AB458E-A670-49F0-BCC5-EB2A794F5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816B-F4FE-494A-A455-200E4786FB1A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7DEF70-0763-4862-B275-19D1F8D3D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7D4F3-949D-4D87-BC53-BD4BF2BD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03D3-1E5C-4DFF-8685-75DA7BDF2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43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0C47-2403-4CF9-928A-953B12701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E842BD-8DD4-4565-9AAE-606A742FC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816B-F4FE-494A-A455-200E4786FB1A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1EE61E-80DE-48DB-9942-2C0E25C21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E7A11-5746-4EF0-AEFC-0A5456A0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03D3-1E5C-4DFF-8685-75DA7BDF2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62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B49966-8714-4A17-AD04-21A7AEED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816B-F4FE-494A-A455-200E4786FB1A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7C180-A9F0-4812-87BD-7D89367C3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412CE-941F-4A45-BBFA-2701922CE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03D3-1E5C-4DFF-8685-75DA7BDF2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92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354C-EEEA-4884-B3C1-FB0A4AEFC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24D89-6173-408F-B3C5-D0553E89A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A3652-BF07-4D51-AB4A-606004887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F5F65-D228-4E88-9E45-C55FCA445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816B-F4FE-494A-A455-200E4786FB1A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CA70F-0B4E-49DC-9981-E609505D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43FE0-34F1-4428-8866-97F7F4E66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03D3-1E5C-4DFF-8685-75DA7BDF2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31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996B6-FC11-4D1E-893D-4B445F291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E86D3-7B30-4D24-9F32-EFC4D58E7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1BACA-5AF5-47A9-8167-AD31E3167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F3D9A-6F81-4A9F-8CA6-1475DB10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816B-F4FE-494A-A455-200E4786FB1A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451FC-CB65-409B-9F57-35D1A5DD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67BC4-3AE8-4A13-AC84-7670D114E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03D3-1E5C-4DFF-8685-75DA7BDF2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06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A1E33-E2D0-417E-AD1A-E428F58A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67209-1E2E-4C71-941E-D414FD36D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15FCA-9943-4712-B089-9A899C69B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1816B-F4FE-494A-A455-200E4786FB1A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99595-5AAF-4286-8A95-DF4A25356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A9129-929F-4901-825A-D8F2C74A9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403D3-1E5C-4DFF-8685-75DA7BDF2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84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hyperlink" Target="https://thequietus.com/articles/26047-teddy-pendergrass-if-you-dont-know-me-olivia-lichtenstein-revie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ixmag.net/feature/new-remix-ep-teddy-pendergrass-branded-content" TargetMode="External"/><Relationship Id="rId7" Type="http://schemas.openxmlformats.org/officeDocument/2006/relationships/image" Target="../media/image3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hyperlink" Target="https://www.rollingstone.com/music/music-features/teddy-pendergrass-showtime-documentary-remix-ep-79995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ygorkana.com/x/mediaclips/broadcast/448473134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medium.com/@keith.jopling/the-song-sommelier-presents-dark-stormy-soul-vintage-edition-with-teddy-pendergrass-df94d75d65e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songsommelier.com/playlist-blog/2019/2/23/dark-amp-stormy-soul-vintage-edi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57.JPG"/><Relationship Id="rId2" Type="http://schemas.openxmlformats.org/officeDocument/2006/relationships/hyperlink" Target="https://www.theupcoming.co.uk/2019/02/18/teddy-pendergrass-if-you-dont-know-me-movie-review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://www2.jamaica-gleaner.com/article/entertainment/20190217/teddy-pendergrass-story-now-movi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bbc.co.uk/programmes/m0002s25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ilmuforia.co.uk/teddy-pendergrass-if-you-dont-know-me-by-now-2019/" TargetMode="External"/><Relationship Id="rId4" Type="http://schemas.openxmlformats.org/officeDocument/2006/relationships/image" Target="../media/image7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hyperlink" Target="https://theweereview.com/review/teddy-pendergrass-if-you-dont-know-me/" TargetMode="Externa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hyperlink" Target="https://www.thedigitalfix.com/film/content/101281/teddy-pendergrass-if-you-dont-know-me-traile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hyperlink" Target="https://www.thedigitalfix.com/film/content/102742/teddy-pendergrass-if-you-dont-know-m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hyperlink" Target="https://www.soul-source.co.uk/articles/news-soul/teddy-pendergrass-uk-film-premiere-announced-r3949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cvein.co.uk/2019/02/17/teddy-pendergrass-movie-in-cinemas-nationwide/" TargetMode="External"/><Relationship Id="rId2" Type="http://schemas.openxmlformats.org/officeDocument/2006/relationships/hyperlink" Target="https://musicvein.co.uk/2018/12/14/the-teddy-pendergrass-movie-coming-to-cinemas-february-2019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hyperlink" Target="http://www.soulandjazzandfunk.com/news/5931-teddy-p-the-movie.html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hyperlink" Target="http://www.keysandchords.com/news-blog/teddy-pendergrass-if-you-dont-know-me-the-rise-fall-and-resurrection-of-souls-sexiest-superstar-uk-film-premiere-announce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bbc.co.uk/sounds/play/m0002n6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7050" y="1691746"/>
            <a:ext cx="5829300" cy="1102519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1860" y="2363270"/>
            <a:ext cx="7998678" cy="3817249"/>
          </a:xfrm>
        </p:spPr>
        <p:txBody>
          <a:bodyPr>
            <a:normAutofit/>
          </a:bodyPr>
          <a:lstStyle/>
          <a:p>
            <a:endParaRPr lang="en-GB" sz="2100" b="1" dirty="0"/>
          </a:p>
          <a:p>
            <a:endParaRPr lang="en-GB" sz="2100" b="1" dirty="0"/>
          </a:p>
          <a:p>
            <a:endParaRPr lang="en-GB" sz="2100" b="1" dirty="0"/>
          </a:p>
          <a:p>
            <a:endParaRPr lang="en-GB" sz="2100" b="1" dirty="0"/>
          </a:p>
          <a:p>
            <a:endParaRPr lang="en-GB" sz="2100" b="1" dirty="0"/>
          </a:p>
          <a:p>
            <a:endParaRPr lang="en-GB" sz="2100" b="1" dirty="0"/>
          </a:p>
          <a:p>
            <a:endParaRPr lang="en-GB" sz="2100" b="1" dirty="0"/>
          </a:p>
          <a:p>
            <a:r>
              <a:rPr lang="en-GB" sz="2100" b="1" dirty="0"/>
              <a:t>Coverage to</a:t>
            </a:r>
            <a:br>
              <a:rPr lang="en-GB" sz="2100" b="1" dirty="0"/>
            </a:br>
            <a:r>
              <a:rPr lang="en-GB" sz="2100" b="1" dirty="0"/>
              <a:t>April 29, 2019</a:t>
            </a:r>
          </a:p>
          <a:p>
            <a:endParaRPr lang="en-GB" sz="2100" b="1" dirty="0"/>
          </a:p>
        </p:txBody>
      </p:sp>
      <p:pic>
        <p:nvPicPr>
          <p:cNvPr id="7" name="Picture 6" descr="EyePR Email Log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5111" y="6069702"/>
            <a:ext cx="16668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261" t="9060" r="63848" b="87588"/>
          <a:stretch/>
        </p:blipFill>
        <p:spPr>
          <a:xfrm>
            <a:off x="4236740" y="469210"/>
            <a:ext cx="3718520" cy="643813"/>
          </a:xfrm>
          <a:prstGeom prst="rect">
            <a:avLst/>
          </a:prstGeom>
        </p:spPr>
      </p:pic>
      <p:pic>
        <p:nvPicPr>
          <p:cNvPr id="4" name="A761AE74-68F4-4283-BBDA-65680448C546" descr="image001">
            <a:extLst>
              <a:ext uri="{FF2B5EF4-FFF2-40B4-BE49-F238E27FC236}">
                <a16:creationId xmlns:a16="http://schemas.microsoft.com/office/drawing/2014/main" id="{5F66A815-4F44-4BC3-9FE0-575DC86C1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6" t="2016" b="1466"/>
          <a:stretch/>
        </p:blipFill>
        <p:spPr bwMode="auto">
          <a:xfrm>
            <a:off x="4757931" y="1278254"/>
            <a:ext cx="2676138" cy="38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375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92C83D-761C-442E-B2D7-3962048E1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664"/>
            <a:ext cx="4876800" cy="1330690"/>
          </a:xfrm>
        </p:spPr>
        <p:txBody>
          <a:bodyPr>
            <a:normAutofit fontScale="90000"/>
          </a:bodyPr>
          <a:lstStyle/>
          <a:p>
            <a:pPr algn="l"/>
            <a:r>
              <a:rPr lang="en-GB" sz="2000" b="1" dirty="0"/>
              <a:t>The Guardian (T2)</a:t>
            </a:r>
            <a:br>
              <a:rPr lang="en-GB" sz="2000" b="1" dirty="0"/>
            </a:br>
            <a:r>
              <a:rPr lang="en-GB" sz="2000" b="1" dirty="0" err="1"/>
              <a:t>Circ</a:t>
            </a:r>
            <a:r>
              <a:rPr lang="en-GB" sz="2000" b="1" dirty="0"/>
              <a:t>:  141,461</a:t>
            </a:r>
            <a:br>
              <a:rPr lang="en-GB" sz="2000" b="1" dirty="0"/>
            </a:br>
            <a:r>
              <a:rPr lang="en-GB" sz="2000" b="1" dirty="0"/>
              <a:t>AVE: £11,900</a:t>
            </a:r>
            <a:br>
              <a:rPr lang="en-GB" sz="2000" b="1" dirty="0"/>
            </a:br>
            <a:r>
              <a:rPr lang="en-GB" sz="2000" b="1" dirty="0"/>
              <a:t>22</a:t>
            </a:r>
            <a:r>
              <a:rPr lang="en-GB" sz="2000" b="1" baseline="30000" dirty="0"/>
              <a:t>nd</a:t>
            </a:r>
            <a:r>
              <a:rPr lang="en-GB" sz="2000" b="1" dirty="0"/>
              <a:t> February 2019</a:t>
            </a:r>
            <a:br>
              <a:rPr lang="en-GB" sz="2000" dirty="0"/>
            </a:br>
            <a:endParaRPr lang="en-GB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946F0E-D36F-4C97-BBE4-DD237152314A}"/>
              </a:ext>
            </a:extLst>
          </p:cNvPr>
          <p:cNvGrpSpPr/>
          <p:nvPr/>
        </p:nvGrpSpPr>
        <p:grpSpPr>
          <a:xfrm>
            <a:off x="3420206" y="126389"/>
            <a:ext cx="4167555" cy="6731611"/>
            <a:chOff x="3420206" y="126389"/>
            <a:chExt cx="4167555" cy="67316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23E5A8-C555-4E41-8B02-1F94F1E630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630" t="25513" r="43101" b="8974"/>
            <a:stretch/>
          </p:blipFill>
          <p:spPr>
            <a:xfrm>
              <a:off x="3420206" y="126389"/>
              <a:ext cx="4167555" cy="543270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3F6C03-EA8E-4388-9EB7-8C6660636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928" t="68205" r="57885" b="15897"/>
            <a:stretch/>
          </p:blipFill>
          <p:spPr>
            <a:xfrm>
              <a:off x="3587263" y="5592811"/>
              <a:ext cx="1724330" cy="1265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047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006B87-7458-4787-8067-65147B7FCA6A}"/>
              </a:ext>
            </a:extLst>
          </p:cNvPr>
          <p:cNvSpPr/>
          <p:nvPr/>
        </p:nvSpPr>
        <p:spPr>
          <a:xfrm>
            <a:off x="292100" y="989231"/>
            <a:ext cx="13899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https://thequietus.com/articles/26047-teddy-pendergrass-if-you-dont-know-me-olivia-lichtenstein-review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7556A-416D-415F-A304-EFCF6BC42029}"/>
              </a:ext>
            </a:extLst>
          </p:cNvPr>
          <p:cNvSpPr txBox="1"/>
          <p:nvPr/>
        </p:nvSpPr>
        <p:spPr>
          <a:xfrm>
            <a:off x="292100" y="342900"/>
            <a:ext cx="1389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 Quietus</a:t>
            </a:r>
          </a:p>
          <a:p>
            <a:r>
              <a:rPr lang="en-GB" b="1" dirty="0"/>
              <a:t>Feb 15, 2015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808BDC-BDB3-4D43-B1CC-518B4EF21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32" y="0"/>
            <a:ext cx="2857500" cy="1225550"/>
          </a:xfrm>
          <a:prstGeom prst="rect">
            <a:avLst/>
          </a:prstGeom>
        </p:spPr>
      </p:pic>
      <p:pic>
        <p:nvPicPr>
          <p:cNvPr id="9" name="Picture 8" descr="A close up of a person&#10;&#10;Description automatically generated">
            <a:extLst>
              <a:ext uri="{FF2B5EF4-FFF2-40B4-BE49-F238E27FC236}">
                <a16:creationId xmlns:a16="http://schemas.microsoft.com/office/drawing/2014/main" id="{452BD4B1-1ED1-48A7-968D-5A1F73EBB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32" y="1111250"/>
            <a:ext cx="3632769" cy="392400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DF2715-24AD-496B-903E-3605273D4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88" y="1391531"/>
            <a:ext cx="3258225" cy="363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05399-F5F4-468B-9B62-BDF6944841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88" y="5157269"/>
            <a:ext cx="3375000" cy="540000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46A0AD-9B7A-4AE0-BB0D-346863D982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320" y="1391531"/>
            <a:ext cx="3643064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07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C4D0A53-E860-42A9-A711-1907D7F46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225425"/>
            <a:ext cx="2095500" cy="742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ADD0C6-FEC0-4A1D-BF4A-BE4CD3DC3028}"/>
              </a:ext>
            </a:extLst>
          </p:cNvPr>
          <p:cNvSpPr txBox="1"/>
          <p:nvPr/>
        </p:nvSpPr>
        <p:spPr>
          <a:xfrm>
            <a:off x="190500" y="225425"/>
            <a:ext cx="14096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MixMag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Feb 15, 2019</a:t>
            </a:r>
          </a:p>
          <a:p>
            <a:endParaRPr lang="en-GB" b="1" dirty="0"/>
          </a:p>
          <a:p>
            <a:r>
              <a:rPr lang="en-GB" b="1" dirty="0">
                <a:hlinkClick r:id="rId3"/>
              </a:rPr>
              <a:t>https://mixmag.net/feature/new-remix-ep-teddy-pendergrass-branded-content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2F151B-00EE-4332-9097-BBCC42FCE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72" y="841375"/>
            <a:ext cx="2717877" cy="316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0A1DA-6527-4AC6-BDD8-A36FB0319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59" y="4009375"/>
            <a:ext cx="2905502" cy="266400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94555D-5B0E-41C7-8931-16284BE27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49" y="225425"/>
            <a:ext cx="3247565" cy="2088000"/>
          </a:xfrm>
          <a:prstGeom prst="rect">
            <a:avLst/>
          </a:prstGeom>
        </p:spPr>
      </p:pic>
      <p:pic>
        <p:nvPicPr>
          <p:cNvPr id="16" name="Picture 15" descr="A screenshot of a person&#10;&#10;Description automatically generated">
            <a:extLst>
              <a:ext uri="{FF2B5EF4-FFF2-40B4-BE49-F238E27FC236}">
                <a16:creationId xmlns:a16="http://schemas.microsoft.com/office/drawing/2014/main" id="{211AEB37-1985-4303-B156-27602433A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71" y="2425375"/>
            <a:ext cx="337394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0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46D47C-0797-4EE5-A8D1-8EE5C8B62FD9}"/>
              </a:ext>
            </a:extLst>
          </p:cNvPr>
          <p:cNvSpPr/>
          <p:nvPr/>
        </p:nvSpPr>
        <p:spPr>
          <a:xfrm>
            <a:off x="355600" y="1543735"/>
            <a:ext cx="1955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https://www.rollingstone.com/music/music-features/teddy-pendergrass-showtime-documentary-remix-ep-799952/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1B65B2-B3B3-4F0C-B2BC-2F40F30B53F4}"/>
              </a:ext>
            </a:extLst>
          </p:cNvPr>
          <p:cNvSpPr txBox="1"/>
          <p:nvPr/>
        </p:nvSpPr>
        <p:spPr>
          <a:xfrm>
            <a:off x="279400" y="520700"/>
            <a:ext cx="14428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Rolling Stone</a:t>
            </a:r>
          </a:p>
          <a:p>
            <a:r>
              <a:rPr lang="en-GB" b="1" dirty="0"/>
              <a:t>Feb  27, 2019</a:t>
            </a:r>
          </a:p>
          <a:p>
            <a:r>
              <a:rPr lang="en-GB" b="1" dirty="0" err="1"/>
              <a:t>Circ</a:t>
            </a:r>
            <a:r>
              <a:rPr lang="en-GB" b="1" dirty="0"/>
              <a:t>: 116,515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3B29F3-A878-4552-929A-61FDC812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69900"/>
            <a:ext cx="2766418" cy="79200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B3A449-A798-44B0-9B9C-B7ED2CA0C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61900"/>
            <a:ext cx="4557046" cy="1188000"/>
          </a:xfrm>
          <a:prstGeom prst="rect">
            <a:avLst/>
          </a:prstGeom>
        </p:spPr>
      </p:pic>
      <p:pic>
        <p:nvPicPr>
          <p:cNvPr id="11" name="Picture 10" descr="A picture containing man, person, standing, photo&#10;&#10;Description automatically generated">
            <a:extLst>
              <a:ext uri="{FF2B5EF4-FFF2-40B4-BE49-F238E27FC236}">
                <a16:creationId xmlns:a16="http://schemas.microsoft.com/office/drawing/2014/main" id="{593E50C8-5835-4CCB-BF1F-D57E0D03C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699" y="2424500"/>
            <a:ext cx="4157591" cy="2952000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7DA6EE-5D0F-4129-BFAF-725A301F2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23" y="5526000"/>
            <a:ext cx="4244067" cy="1332000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0890115-4FF3-4DFB-A4A0-88C27E5CF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112" y="169058"/>
            <a:ext cx="4312378" cy="3960000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BA4E70-E0EA-4918-8C2D-594857A12C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89" y="4011250"/>
            <a:ext cx="4214768" cy="1224000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6702C7-BB30-4B02-803F-E21A723306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90" y="5124450"/>
            <a:ext cx="41275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37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92C83D-761C-442E-B2D7-3962048E1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664"/>
            <a:ext cx="4876800" cy="133069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/>
              <a:t>Metro</a:t>
            </a:r>
            <a:br>
              <a:rPr lang="en-GB" sz="2000" b="1" dirty="0"/>
            </a:br>
            <a:r>
              <a:rPr lang="en-GB" sz="2000" b="1" dirty="0" err="1"/>
              <a:t>Circ</a:t>
            </a:r>
            <a:r>
              <a:rPr lang="en-GB" sz="2000" b="1" dirty="0"/>
              <a:t>: 866,189</a:t>
            </a:r>
            <a:br>
              <a:rPr lang="en-GB" sz="2000" b="1" dirty="0"/>
            </a:br>
            <a:r>
              <a:rPr lang="en-GB" sz="2000" b="1" dirty="0"/>
              <a:t>AVE: £2,898</a:t>
            </a:r>
            <a:br>
              <a:rPr lang="en-GB" sz="2000" b="1" dirty="0"/>
            </a:br>
            <a:r>
              <a:rPr lang="en-GB" sz="2000" b="1" dirty="0"/>
              <a:t>20</a:t>
            </a:r>
            <a:r>
              <a:rPr lang="en-GB" sz="2000" b="1" baseline="30000" dirty="0"/>
              <a:t>th</a:t>
            </a:r>
            <a:r>
              <a:rPr lang="en-GB" sz="2000" b="1" dirty="0"/>
              <a:t> February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08CEE9-4990-4264-BFDA-08DD5FB8B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98" t="26822" r="40769" b="13818"/>
          <a:stretch/>
        </p:blipFill>
        <p:spPr>
          <a:xfrm>
            <a:off x="3833445" y="433750"/>
            <a:ext cx="5460024" cy="59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42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92C83D-761C-442E-B2D7-3962048E1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359464"/>
            <a:ext cx="4876800" cy="1330690"/>
          </a:xfrm>
        </p:spPr>
        <p:txBody>
          <a:bodyPr>
            <a:normAutofit fontScale="90000"/>
          </a:bodyPr>
          <a:lstStyle/>
          <a:p>
            <a:pPr algn="l"/>
            <a:r>
              <a:rPr lang="en-GB" sz="2000" b="1" dirty="0"/>
              <a:t>London Live (Spotlight) repeated interview</a:t>
            </a:r>
            <a:br>
              <a:rPr lang="en-GB" sz="2000" b="1" dirty="0"/>
            </a:br>
            <a:r>
              <a:rPr lang="en-GB" sz="2000" b="1" dirty="0"/>
              <a:t>Viewers:  222,300</a:t>
            </a:r>
            <a:br>
              <a:rPr lang="en-GB" sz="2000" b="1" dirty="0"/>
            </a:br>
            <a:r>
              <a:rPr lang="en-GB" sz="2000" b="1" dirty="0"/>
              <a:t>AVE: £2,230</a:t>
            </a:r>
            <a:br>
              <a:rPr lang="en-GB" sz="2000" b="1" dirty="0"/>
            </a:br>
            <a:r>
              <a:rPr lang="en-GB" sz="2000" b="1" dirty="0"/>
              <a:t>5pm, 2</a:t>
            </a:r>
            <a:r>
              <a:rPr lang="en-GB" sz="2000" b="1" baseline="30000" dirty="0"/>
              <a:t>nd</a:t>
            </a:r>
            <a:r>
              <a:rPr lang="en-GB" sz="2000" b="1" dirty="0"/>
              <a:t> March 2018</a:t>
            </a:r>
            <a:br>
              <a:rPr lang="en-GB" sz="2000" dirty="0"/>
            </a:br>
            <a:br>
              <a:rPr lang="en-GB" sz="2000" dirty="0"/>
            </a:br>
            <a:r>
              <a:rPr lang="en-GB" sz="2000" b="1" dirty="0"/>
              <a:t>Originally aired on Monday February 18</a:t>
            </a:r>
            <a:r>
              <a:rPr lang="en-GB" sz="2000" b="1" baseline="30000" dirty="0"/>
              <a:t>th</a:t>
            </a:r>
            <a:r>
              <a:rPr lang="en-GB" sz="2000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9E251-3005-45F9-B3A3-E6F8210F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1539" r="41730" b="27821"/>
          <a:stretch/>
        </p:blipFill>
        <p:spPr>
          <a:xfrm>
            <a:off x="4393223" y="2088283"/>
            <a:ext cx="7104185" cy="415876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762A64BE-40CC-42AD-8999-9F6D77CAD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1834970"/>
            <a:ext cx="2933700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https://mygorkana.com/x/mediaclips/broadcast/448473134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75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F300C6-3ADD-4EE2-BCBA-E4598CEA2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69" t="17124" r="42524" b="4743"/>
          <a:stretch/>
        </p:blipFill>
        <p:spPr>
          <a:xfrm>
            <a:off x="7095392" y="328433"/>
            <a:ext cx="4459455" cy="60664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3BBA30B-A609-4A73-9FC6-4EA402DA4FB9}"/>
              </a:ext>
            </a:extLst>
          </p:cNvPr>
          <p:cNvGrpSpPr/>
          <p:nvPr/>
        </p:nvGrpSpPr>
        <p:grpSpPr>
          <a:xfrm>
            <a:off x="975946" y="1071169"/>
            <a:ext cx="4721468" cy="5067354"/>
            <a:chOff x="958362" y="754646"/>
            <a:chExt cx="4721468" cy="5067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6A882E-4735-4297-804B-009B17628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808" t="20200" r="42885" b="25128"/>
            <a:stretch/>
          </p:blipFill>
          <p:spPr>
            <a:xfrm>
              <a:off x="958362" y="754646"/>
              <a:ext cx="4721468" cy="44942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E7EB18-D0C0-4D65-B56E-0C861E0B6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033" t="17308" r="36539" b="4789"/>
            <a:stretch/>
          </p:blipFill>
          <p:spPr>
            <a:xfrm>
              <a:off x="2318148" y="2308195"/>
              <a:ext cx="3001200" cy="3513805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4E67939-2639-4379-95D6-6C213822E47F}"/>
              </a:ext>
            </a:extLst>
          </p:cNvPr>
          <p:cNvSpPr txBox="1">
            <a:spLocks/>
          </p:cNvSpPr>
          <p:nvPr/>
        </p:nvSpPr>
        <p:spPr>
          <a:xfrm>
            <a:off x="0" y="54664"/>
            <a:ext cx="4876800" cy="13306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 dirty="0"/>
              <a:t>Northern Echo</a:t>
            </a:r>
            <a:br>
              <a:rPr lang="en-GB" sz="2000" b="1" dirty="0"/>
            </a:br>
            <a:r>
              <a:rPr lang="en-GB" sz="2000" b="1" dirty="0" err="1"/>
              <a:t>Circ</a:t>
            </a:r>
            <a:r>
              <a:rPr lang="en-GB" sz="2000" b="1" dirty="0"/>
              <a:t>:  35,382</a:t>
            </a:r>
            <a:br>
              <a:rPr lang="en-GB" sz="2000" b="1" dirty="0"/>
            </a:br>
            <a:r>
              <a:rPr lang="en-GB" sz="2000" b="1" dirty="0"/>
              <a:t>AVE: £3,775</a:t>
            </a:r>
            <a:br>
              <a:rPr lang="en-GB" sz="2000" b="1" dirty="0"/>
            </a:br>
            <a:r>
              <a:rPr lang="en-GB" sz="2000" b="1" dirty="0"/>
              <a:t>1</a:t>
            </a:r>
            <a:r>
              <a:rPr lang="en-GB" sz="2000" b="1" baseline="30000" dirty="0"/>
              <a:t>st</a:t>
            </a:r>
            <a:r>
              <a:rPr lang="en-GB" sz="2000" b="1" dirty="0"/>
              <a:t> March 2019</a:t>
            </a:r>
            <a:br>
              <a:rPr lang="en-GB" sz="20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12172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DA39C0-7312-404D-927E-10D10D9CD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24" t="30323" r="43173" b="16026"/>
          <a:stretch/>
        </p:blipFill>
        <p:spPr>
          <a:xfrm>
            <a:off x="7991578" y="1222130"/>
            <a:ext cx="4047691" cy="384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166A62-A65C-40FF-B946-00F489ED5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0" t="32692" r="43029" b="10340"/>
          <a:stretch/>
        </p:blipFill>
        <p:spPr>
          <a:xfrm>
            <a:off x="36906" y="1222130"/>
            <a:ext cx="4205137" cy="4246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0CD4EE-6832-4281-B7B7-ECD1B5C554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57" t="26154" r="43101" b="16098"/>
          <a:stretch/>
        </p:blipFill>
        <p:spPr>
          <a:xfrm>
            <a:off x="4175536" y="1222130"/>
            <a:ext cx="3931867" cy="406204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78FBD16-6DAB-4B94-A7EE-9D0AF4914071}"/>
              </a:ext>
            </a:extLst>
          </p:cNvPr>
          <p:cNvSpPr txBox="1">
            <a:spLocks/>
          </p:cNvSpPr>
          <p:nvPr/>
        </p:nvSpPr>
        <p:spPr>
          <a:xfrm>
            <a:off x="0" y="54664"/>
            <a:ext cx="4876800" cy="13306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 dirty="0"/>
              <a:t>Northern Echo</a:t>
            </a:r>
            <a:br>
              <a:rPr lang="en-GB" sz="2000" b="1" dirty="0"/>
            </a:br>
            <a:r>
              <a:rPr lang="en-GB" sz="2000" b="1" dirty="0" err="1"/>
              <a:t>Circ</a:t>
            </a:r>
            <a:r>
              <a:rPr lang="en-GB" sz="2000" b="1" dirty="0"/>
              <a:t>:  35,382</a:t>
            </a:r>
            <a:br>
              <a:rPr lang="en-GB" sz="2000" b="1" dirty="0"/>
            </a:br>
            <a:r>
              <a:rPr lang="en-GB" sz="2000" b="1" dirty="0"/>
              <a:t>AVE: £3,775</a:t>
            </a:r>
            <a:br>
              <a:rPr lang="en-GB" sz="2000" b="1" dirty="0"/>
            </a:br>
            <a:r>
              <a:rPr lang="en-GB" sz="2000" b="1" dirty="0"/>
              <a:t>1</a:t>
            </a:r>
            <a:r>
              <a:rPr lang="en-GB" sz="2000" b="1" baseline="30000" dirty="0"/>
              <a:t>st</a:t>
            </a:r>
            <a:r>
              <a:rPr lang="en-GB" sz="2000" b="1" dirty="0"/>
              <a:t> March 2019</a:t>
            </a:r>
            <a:br>
              <a:rPr lang="en-GB" sz="20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70922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92C83D-761C-442E-B2D7-3962048E1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834" y="294212"/>
            <a:ext cx="2616200" cy="3163354"/>
          </a:xfrm>
        </p:spPr>
        <p:txBody>
          <a:bodyPr>
            <a:normAutofit fontScale="90000"/>
          </a:bodyPr>
          <a:lstStyle/>
          <a:p>
            <a:pPr algn="l"/>
            <a:r>
              <a:rPr lang="en-GB" sz="2000" b="1" dirty="0"/>
              <a:t>The Voice</a:t>
            </a:r>
            <a:br>
              <a:rPr lang="en-GB" sz="2000" b="1" dirty="0"/>
            </a:br>
            <a:r>
              <a:rPr lang="en-GB" sz="2000" b="1" dirty="0" err="1"/>
              <a:t>Circ</a:t>
            </a:r>
            <a:r>
              <a:rPr lang="en-GB" sz="2000" b="1" dirty="0"/>
              <a:t>:  30,000</a:t>
            </a:r>
            <a:br>
              <a:rPr lang="en-GB" sz="2000" b="1" dirty="0"/>
            </a:br>
            <a:r>
              <a:rPr lang="en-GB" sz="2000" b="1" dirty="0"/>
              <a:t>AVE: £4,069</a:t>
            </a:r>
            <a:br>
              <a:rPr lang="en-GB" sz="2000" b="1" dirty="0"/>
            </a:br>
            <a:r>
              <a:rPr lang="en-GB" sz="2000" b="1" dirty="0"/>
              <a:t>14</a:t>
            </a:r>
            <a:r>
              <a:rPr lang="en-GB" sz="2000" b="1" baseline="30000" dirty="0"/>
              <a:t>th</a:t>
            </a:r>
            <a:r>
              <a:rPr lang="en-GB" sz="2000" b="1" dirty="0"/>
              <a:t> February 2019</a:t>
            </a:r>
            <a:br>
              <a:rPr lang="en-GB" sz="2000" b="1" dirty="0"/>
            </a:br>
            <a:br>
              <a:rPr lang="en-GB" sz="2000" b="1" dirty="0"/>
            </a:br>
            <a:r>
              <a:rPr lang="en-GB" sz="2000" b="1" dirty="0"/>
              <a:t>Also online https://www.voice-online.co.uk/article/new-documentary-will-shed-light-life-teddy-pendergrass</a:t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34C446-C043-49A6-BD2C-2E1BCE6CA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86" t="30001" r="35024" b="9871"/>
          <a:stretch/>
        </p:blipFill>
        <p:spPr>
          <a:xfrm>
            <a:off x="2856034" y="1875889"/>
            <a:ext cx="6479931" cy="4982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C749B3-5498-4A46-8FFB-57DABE15E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70" t="31310" r="42524" b="12664"/>
          <a:stretch/>
        </p:blipFill>
        <p:spPr>
          <a:xfrm>
            <a:off x="9009185" y="2753946"/>
            <a:ext cx="3182815" cy="38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21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AD919-47AD-4132-9177-4BAE5CF20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93" t="24652" r="46202" b="8590"/>
          <a:stretch/>
        </p:blipFill>
        <p:spPr>
          <a:xfrm>
            <a:off x="2074985" y="321835"/>
            <a:ext cx="3807069" cy="62143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B82F89-847B-4826-9BFF-44821DAE7B84}"/>
              </a:ext>
            </a:extLst>
          </p:cNvPr>
          <p:cNvSpPr txBox="1">
            <a:spLocks/>
          </p:cNvSpPr>
          <p:nvPr/>
        </p:nvSpPr>
        <p:spPr>
          <a:xfrm>
            <a:off x="0" y="54664"/>
            <a:ext cx="4876800" cy="1330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/>
              <a:t>The Voice</a:t>
            </a:r>
            <a:br>
              <a:rPr lang="en-GB" sz="2000" b="1" dirty="0"/>
            </a:br>
            <a:r>
              <a:rPr lang="en-GB" sz="2000" b="1" dirty="0" err="1"/>
              <a:t>Circ</a:t>
            </a:r>
            <a:r>
              <a:rPr lang="en-GB" sz="2000" b="1" dirty="0"/>
              <a:t>:  30,000</a:t>
            </a:r>
            <a:br>
              <a:rPr lang="en-GB" sz="2000" b="1" dirty="0"/>
            </a:br>
            <a:r>
              <a:rPr lang="en-GB" sz="2000" b="1" dirty="0"/>
              <a:t>AVE: £4,069</a:t>
            </a:r>
            <a:br>
              <a:rPr lang="en-GB" sz="2000" b="1" dirty="0"/>
            </a:br>
            <a:r>
              <a:rPr lang="en-GB" sz="2000" b="1" dirty="0"/>
              <a:t>14</a:t>
            </a:r>
            <a:r>
              <a:rPr lang="en-GB" sz="2000" b="1" baseline="30000" dirty="0"/>
              <a:t>th</a:t>
            </a:r>
            <a:r>
              <a:rPr lang="en-GB" sz="2000" b="1" dirty="0"/>
              <a:t> February 2019</a:t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12EDEA-07BC-4F8D-B886-2B0B313B1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91" t="27179" r="39351" b="28975"/>
          <a:stretch/>
        </p:blipFill>
        <p:spPr>
          <a:xfrm>
            <a:off x="5882054" y="2315855"/>
            <a:ext cx="6170042" cy="422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3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92C83D-761C-442E-B2D7-3962048E1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664"/>
            <a:ext cx="4876800" cy="1330690"/>
          </a:xfrm>
        </p:spPr>
        <p:txBody>
          <a:bodyPr>
            <a:normAutofit/>
          </a:bodyPr>
          <a:lstStyle/>
          <a:p>
            <a:pPr algn="l"/>
            <a:r>
              <a:rPr lang="en-GB" sz="2000" dirty="0"/>
              <a:t>BBC Breakfast News</a:t>
            </a:r>
            <a:br>
              <a:rPr lang="en-GB" sz="2000" dirty="0"/>
            </a:br>
            <a:r>
              <a:rPr lang="en-GB" sz="2000" dirty="0"/>
              <a:t>8.52am (4 minute interview)</a:t>
            </a:r>
            <a:br>
              <a:rPr lang="en-GB" sz="2000" dirty="0"/>
            </a:br>
            <a:r>
              <a:rPr lang="en-GB" sz="2000" dirty="0"/>
              <a:t>viewership: 1.6million</a:t>
            </a:r>
            <a:br>
              <a:rPr lang="en-GB" sz="2000" dirty="0"/>
            </a:br>
            <a:r>
              <a:rPr lang="en-GB" sz="2000" dirty="0"/>
              <a:t>16</a:t>
            </a:r>
            <a:r>
              <a:rPr lang="en-GB" sz="2000" baseline="30000" dirty="0"/>
              <a:t>th</a:t>
            </a:r>
            <a:r>
              <a:rPr lang="en-GB" sz="2000" dirty="0"/>
              <a:t> March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E85D3-DC10-4193-8019-FC2D7B4A8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5" t="24911" r="3695" b="5064"/>
          <a:stretch/>
        </p:blipFill>
        <p:spPr>
          <a:xfrm>
            <a:off x="6881685" y="828674"/>
            <a:ext cx="3597536" cy="2600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FC9BA4-08D0-4B8B-B4D4-0095F57ED2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3" b="3111"/>
          <a:stretch/>
        </p:blipFill>
        <p:spPr>
          <a:xfrm>
            <a:off x="6781329" y="3616177"/>
            <a:ext cx="3697891" cy="28612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80814F-A24F-4915-BEAD-48824658A0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9" b="4560"/>
          <a:stretch/>
        </p:blipFill>
        <p:spPr>
          <a:xfrm>
            <a:off x="2534051" y="3667480"/>
            <a:ext cx="3864231" cy="27586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CFCB6F-857A-4041-A6AF-736A3AA5D4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7" b="13831"/>
          <a:stretch/>
        </p:blipFill>
        <p:spPr>
          <a:xfrm>
            <a:off x="2595598" y="828674"/>
            <a:ext cx="3864231" cy="2600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7723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01B0306-1B31-47D0-8633-02B055D99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438150"/>
            <a:ext cx="22352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https://www.britflicks.com/blog/post/7783/TEDDY-PENDERGRASSIF-YOU-DON-T-KNOW-MEBritFlicks-Reviews-Olivia-Lichtenstein-Documentary/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464CD2-6FFA-44B5-A28D-8DE225DC7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438150"/>
            <a:ext cx="1981200" cy="12065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833864-65D7-459C-9AC6-AFEB9805E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17" y="1644650"/>
            <a:ext cx="4904931" cy="38160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85DF12-6986-47FD-A6A1-EE200152B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137" y="5382000"/>
            <a:ext cx="4450293" cy="147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60DB06-AF3D-4089-BD6D-0985FD8EF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50" y="1672461"/>
            <a:ext cx="2978150" cy="50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0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0CAC30-8B9D-4EA1-82B6-4CA91833286D}"/>
              </a:ext>
            </a:extLst>
          </p:cNvPr>
          <p:cNvSpPr/>
          <p:nvPr/>
        </p:nvSpPr>
        <p:spPr>
          <a:xfrm>
            <a:off x="203200" y="605135"/>
            <a:ext cx="2133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hlinkClick r:id="rId2"/>
              </a:rPr>
              <a:t>https://medium.com/@keith.jopling/the-song-sommelier-presents-dark-stormy-soul-vintage-edition-with-teddy-pendergrass-df94d75d65e6</a:t>
            </a:r>
            <a:endParaRPr lang="en-GB" b="1" dirty="0"/>
          </a:p>
          <a:p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6F06E-FE16-4C96-942A-E4D8451166DD}"/>
              </a:ext>
            </a:extLst>
          </p:cNvPr>
          <p:cNvSpPr txBox="1"/>
          <p:nvPr/>
        </p:nvSpPr>
        <p:spPr>
          <a:xfrm>
            <a:off x="203200" y="127000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Medium </a:t>
            </a:r>
          </a:p>
        </p:txBody>
      </p:sp>
      <p:pic>
        <p:nvPicPr>
          <p:cNvPr id="11" name="Picture 10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FA4A5EBD-AE97-44FA-967F-8BD54202E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136400"/>
            <a:ext cx="3677093" cy="4032000"/>
          </a:xfrm>
          <a:prstGeom prst="rect">
            <a:avLst/>
          </a:prstGeom>
        </p:spPr>
      </p:pic>
      <p:pic>
        <p:nvPicPr>
          <p:cNvPr id="17" name="Picture 1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FE5A53B-160A-42D2-841B-A9CCDBEEF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01" y="2862000"/>
            <a:ext cx="3509534" cy="3996000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91D346-89D7-49C6-B44F-984361C75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60" y="1336675"/>
            <a:ext cx="3702050" cy="44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82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12E13-8AC7-47BC-B771-11A2807B8087}"/>
              </a:ext>
            </a:extLst>
          </p:cNvPr>
          <p:cNvSpPr/>
          <p:nvPr/>
        </p:nvSpPr>
        <p:spPr>
          <a:xfrm>
            <a:off x="114300" y="82984"/>
            <a:ext cx="17399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b="1" dirty="0"/>
              <a:t>Song Sommelier</a:t>
            </a:r>
          </a:p>
          <a:p>
            <a:endParaRPr lang="en-GB" b="1" dirty="0"/>
          </a:p>
          <a:p>
            <a:r>
              <a:rPr lang="en-GB" b="1" dirty="0">
                <a:hlinkClick r:id="rId2"/>
              </a:rPr>
              <a:t>https://www.songsommelier.com/playlist-blog/2019/2/23/dark-amp-stormy-soul-vintage-edition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623DB960-DB0D-4929-800E-5E7F1B93E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446" y="1315410"/>
            <a:ext cx="6060354" cy="374400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F052A5-E909-4B25-BA82-C399AACCD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0" y="605135"/>
            <a:ext cx="41402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FC5BF3-A7B5-418F-976C-25C98165539E}"/>
              </a:ext>
            </a:extLst>
          </p:cNvPr>
          <p:cNvSpPr/>
          <p:nvPr/>
        </p:nvSpPr>
        <p:spPr>
          <a:xfrm>
            <a:off x="165100" y="222935"/>
            <a:ext cx="18161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b="1" dirty="0"/>
              <a:t>The Upcoming</a:t>
            </a:r>
          </a:p>
          <a:p>
            <a:r>
              <a:rPr lang="en-GB" b="1" dirty="0"/>
              <a:t>Feb 18, 2019</a:t>
            </a:r>
          </a:p>
          <a:p>
            <a:endParaRPr lang="en-GB" b="1" dirty="0"/>
          </a:p>
          <a:p>
            <a:r>
              <a:rPr lang="en-GB" b="1" dirty="0">
                <a:hlinkClick r:id="rId2"/>
              </a:rPr>
              <a:t>https://www.theupcoming.co.uk/2019/02/18/teddy-pendergrass-if-you-dont-know-me-movie-review</a:t>
            </a:r>
            <a:r>
              <a:rPr lang="en-GB" dirty="0">
                <a:hlinkClick r:id="rId2"/>
              </a:rPr>
              <a:t>/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6786A-698A-49F7-B21D-89E804A01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346075"/>
            <a:ext cx="787400" cy="65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4CB8CA-2C89-46B5-B0F9-C52819FD5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4" y="222935"/>
            <a:ext cx="3735998" cy="540000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B36A09D-C4F8-4415-9602-49F630142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47" y="777537"/>
            <a:ext cx="3716702" cy="2232000"/>
          </a:xfrm>
          <a:prstGeom prst="rect">
            <a:avLst/>
          </a:prstGeom>
        </p:spPr>
      </p:pic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96646A0-0D09-4E62-9D54-35C6A7F0A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8" y="3085257"/>
            <a:ext cx="3828493" cy="2088000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7E6E58-D113-4E99-8669-6DC6BEA28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98" y="777537"/>
            <a:ext cx="3201041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49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F43344-CB12-441F-9E6A-C980F470F568}"/>
              </a:ext>
            </a:extLst>
          </p:cNvPr>
          <p:cNvSpPr txBox="1"/>
          <p:nvPr/>
        </p:nvSpPr>
        <p:spPr>
          <a:xfrm>
            <a:off x="254000" y="317500"/>
            <a:ext cx="15113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Gleaner</a:t>
            </a:r>
          </a:p>
          <a:p>
            <a:r>
              <a:rPr lang="en-GB" b="1" dirty="0"/>
              <a:t>Feb 17, 2019</a:t>
            </a:r>
          </a:p>
          <a:p>
            <a:endParaRPr lang="en-GB" b="1" dirty="0"/>
          </a:p>
          <a:p>
            <a:r>
              <a:rPr lang="en-GB" b="1" dirty="0">
                <a:hlinkClick r:id="rId2"/>
              </a:rPr>
              <a:t>http://www2.jamaica-gleaner.com/article/entertainment/20190217/teddy-pendergrass-story-now-movie</a:t>
            </a:r>
            <a:endParaRPr lang="en-GB" b="1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C7C6B9-597C-45A6-81D5-78D885B33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228600"/>
            <a:ext cx="3613680" cy="756000"/>
          </a:xfrm>
          <a:prstGeom prst="rect">
            <a:avLst/>
          </a:prstGeom>
        </p:spPr>
      </p:pic>
      <p:pic>
        <p:nvPicPr>
          <p:cNvPr id="8" name="Picture 7" descr="A screenshot of a person&#10;&#10;Description automatically generated">
            <a:extLst>
              <a:ext uri="{FF2B5EF4-FFF2-40B4-BE49-F238E27FC236}">
                <a16:creationId xmlns:a16="http://schemas.microsoft.com/office/drawing/2014/main" id="{55823658-6BA4-41C5-8F20-EA22A4EB0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98" y="984600"/>
            <a:ext cx="3530282" cy="39600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2E9562-A533-4074-8B3B-028ED5FECA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78" y="406400"/>
            <a:ext cx="3538385" cy="396000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E298CF-31A0-4244-B641-302983E61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78" y="4222750"/>
            <a:ext cx="3712722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74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92C83D-761C-442E-B2D7-3962048E1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664"/>
            <a:ext cx="4876800" cy="133069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/>
              <a:t>Jewish Chronicle</a:t>
            </a:r>
            <a:br>
              <a:rPr lang="en-GB" sz="2000" b="1" dirty="0"/>
            </a:br>
            <a:r>
              <a:rPr lang="en-GB" sz="2000" b="1" dirty="0" err="1"/>
              <a:t>Circ</a:t>
            </a:r>
            <a:r>
              <a:rPr lang="en-GB" sz="2000" b="1" dirty="0"/>
              <a:t>: 20,141</a:t>
            </a:r>
            <a:br>
              <a:rPr lang="en-GB" sz="2000" b="1" dirty="0"/>
            </a:br>
            <a:r>
              <a:rPr lang="en-GB" sz="2000" b="1" dirty="0"/>
              <a:t>AVE:  £3,250</a:t>
            </a:r>
            <a:br>
              <a:rPr lang="en-GB" sz="2000" b="1" dirty="0"/>
            </a:br>
            <a:r>
              <a:rPr lang="en-GB" sz="2000" b="1" dirty="0"/>
              <a:t>22</a:t>
            </a:r>
            <a:r>
              <a:rPr lang="en-GB" sz="2000" b="1" baseline="30000" dirty="0"/>
              <a:t>nd</a:t>
            </a:r>
            <a:r>
              <a:rPr lang="en-GB" sz="2000" b="1" dirty="0"/>
              <a:t> February 2019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4C8B2F-A379-41FD-8F45-74D989EE5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1" t="30256" r="38558" b="11026"/>
          <a:stretch/>
        </p:blipFill>
        <p:spPr>
          <a:xfrm>
            <a:off x="211017" y="2170108"/>
            <a:ext cx="5424853" cy="46878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B6AE97-F692-49F4-9544-094057721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84" t="27464" r="37259" b="47408"/>
          <a:stretch/>
        </p:blipFill>
        <p:spPr>
          <a:xfrm>
            <a:off x="3367452" y="3638442"/>
            <a:ext cx="6719255" cy="2347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9E200-EE9D-469E-8357-C8B4DB4FF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61" t="36566" r="37139" b="14588"/>
          <a:stretch/>
        </p:blipFill>
        <p:spPr>
          <a:xfrm>
            <a:off x="5908431" y="158262"/>
            <a:ext cx="4876800" cy="33498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2AF248-3921-4174-BABC-AC2E2DED33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38" t="13974" r="41731" b="51795"/>
          <a:stretch/>
        </p:blipFill>
        <p:spPr>
          <a:xfrm>
            <a:off x="2268415" y="0"/>
            <a:ext cx="2039817" cy="234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24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92C83D-761C-442E-B2D7-3962048E1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664"/>
            <a:ext cx="4876800" cy="133069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/>
              <a:t>Echoes Magazine</a:t>
            </a:r>
            <a:br>
              <a:rPr lang="en-GB" sz="2000" b="1" dirty="0"/>
            </a:br>
            <a:r>
              <a:rPr lang="en-GB" sz="2000" b="1" dirty="0" err="1"/>
              <a:t>Circ</a:t>
            </a:r>
            <a:r>
              <a:rPr lang="en-GB" sz="2000" b="1" dirty="0"/>
              <a:t>: 20,000</a:t>
            </a:r>
            <a:br>
              <a:rPr lang="en-GB" sz="2000" b="1" dirty="0"/>
            </a:br>
            <a:r>
              <a:rPr lang="en-GB" sz="2000" b="1" dirty="0"/>
              <a:t>AVE: £850</a:t>
            </a:r>
            <a:br>
              <a:rPr lang="en-GB" sz="2000" b="1" dirty="0"/>
            </a:br>
            <a:r>
              <a:rPr lang="en-GB" sz="2000" b="1" dirty="0"/>
              <a:t>1</a:t>
            </a:r>
            <a:r>
              <a:rPr lang="en-GB" sz="2000" b="1" baseline="30000" dirty="0"/>
              <a:t>st</a:t>
            </a:r>
            <a:r>
              <a:rPr lang="en-GB" sz="2000" b="1" dirty="0"/>
              <a:t> February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C22CCF-32E5-4DD7-8635-B2779FB48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87" t="31923" r="40288" b="11538"/>
          <a:stretch/>
        </p:blipFill>
        <p:spPr>
          <a:xfrm>
            <a:off x="4026876" y="401639"/>
            <a:ext cx="5354516" cy="605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98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newspaper article&#10;&#10;Description automatically generated">
            <a:extLst>
              <a:ext uri="{FF2B5EF4-FFF2-40B4-BE49-F238E27FC236}">
                <a16:creationId xmlns:a16="http://schemas.microsoft.com/office/drawing/2014/main" id="{F3DD8D88-2830-4035-8FEB-D327D8329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43" y="171000"/>
            <a:ext cx="3126050" cy="651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2DA31A-7930-45C3-94BC-7B40D5CC98D1}"/>
              </a:ext>
            </a:extLst>
          </p:cNvPr>
          <p:cNvSpPr txBox="1"/>
          <p:nvPr/>
        </p:nvSpPr>
        <p:spPr>
          <a:xfrm>
            <a:off x="304800" y="53340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Record Collector</a:t>
            </a:r>
          </a:p>
          <a:p>
            <a:r>
              <a:rPr lang="en-GB" b="1" dirty="0"/>
              <a:t>April 2019 issue </a:t>
            </a:r>
            <a:br>
              <a:rPr lang="en-GB" b="1" dirty="0"/>
            </a:br>
            <a:r>
              <a:rPr lang="en-GB" b="1" dirty="0"/>
              <a:t>News piece</a:t>
            </a:r>
          </a:p>
          <a:p>
            <a:r>
              <a:rPr lang="en-GB" b="1" dirty="0"/>
              <a:t>Circulation circa 35,000</a:t>
            </a:r>
          </a:p>
        </p:txBody>
      </p:sp>
    </p:spTree>
    <p:extLst>
      <p:ext uri="{BB962C8B-B14F-4D97-AF65-F5344CB8AC3E}">
        <p14:creationId xmlns:p14="http://schemas.microsoft.com/office/powerpoint/2010/main" val="3999656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D006361F-6E81-4C64-A1AB-5A9EFA4F1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r="2093" b="24259"/>
          <a:stretch/>
        </p:blipFill>
        <p:spPr>
          <a:xfrm>
            <a:off x="3555988" y="369000"/>
            <a:ext cx="5297019" cy="61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F9EC8F-4B80-44CD-B733-D07931DB4EFA}"/>
              </a:ext>
            </a:extLst>
          </p:cNvPr>
          <p:cNvSpPr txBox="1"/>
          <p:nvPr/>
        </p:nvSpPr>
        <p:spPr>
          <a:xfrm>
            <a:off x="215900" y="469900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Record Collector</a:t>
            </a:r>
          </a:p>
          <a:p>
            <a:r>
              <a:rPr lang="en-GB" b="1" dirty="0"/>
              <a:t>April 2019 issue</a:t>
            </a:r>
          </a:p>
          <a:p>
            <a:r>
              <a:rPr lang="en-GB" b="1" dirty="0"/>
              <a:t>DVD Review</a:t>
            </a:r>
          </a:p>
          <a:p>
            <a:r>
              <a:rPr lang="en-GB" b="1" dirty="0"/>
              <a:t>Circulation circa 35,000</a:t>
            </a:r>
          </a:p>
        </p:txBody>
      </p:sp>
    </p:spTree>
    <p:extLst>
      <p:ext uri="{BB962C8B-B14F-4D97-AF65-F5344CB8AC3E}">
        <p14:creationId xmlns:p14="http://schemas.microsoft.com/office/powerpoint/2010/main" val="4009874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230E5F49-4F3E-4E27-9031-36ECAC206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10" y="153000"/>
            <a:ext cx="2731579" cy="655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9850AB-81CD-4F5C-93F8-D5B6E63E2E6C}"/>
              </a:ext>
            </a:extLst>
          </p:cNvPr>
          <p:cNvSpPr txBox="1"/>
          <p:nvPr/>
        </p:nvSpPr>
        <p:spPr>
          <a:xfrm>
            <a:off x="538480" y="1219200"/>
            <a:ext cx="2401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Mojo DVD Review</a:t>
            </a:r>
          </a:p>
          <a:p>
            <a:r>
              <a:rPr lang="en-GB" b="1" dirty="0"/>
              <a:t>June issue, 2019</a:t>
            </a:r>
          </a:p>
          <a:p>
            <a:r>
              <a:rPr lang="en-GB" b="1" dirty="0"/>
              <a:t>Circulation circa 58,000</a:t>
            </a:r>
          </a:p>
        </p:txBody>
      </p:sp>
    </p:spTree>
    <p:extLst>
      <p:ext uri="{BB962C8B-B14F-4D97-AF65-F5344CB8AC3E}">
        <p14:creationId xmlns:p14="http://schemas.microsoft.com/office/powerpoint/2010/main" val="355318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92C83D-761C-442E-B2D7-3962048E1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000" y="635000"/>
            <a:ext cx="3009900" cy="2401354"/>
          </a:xfrm>
        </p:spPr>
        <p:txBody>
          <a:bodyPr>
            <a:normAutofit fontScale="90000"/>
          </a:bodyPr>
          <a:lstStyle/>
          <a:p>
            <a:pPr algn="l"/>
            <a:r>
              <a:rPr lang="en-GB" sz="2000" b="1" dirty="0"/>
              <a:t>Trevor Nelson Rhythm Nation </a:t>
            </a:r>
            <a:br>
              <a:rPr lang="en-GB" sz="2000" b="1" dirty="0"/>
            </a:br>
            <a:r>
              <a:rPr lang="en-GB" sz="2000" b="1" dirty="0"/>
              <a:t>BBC Radio 2</a:t>
            </a:r>
            <a:br>
              <a:rPr lang="en-GB" sz="2000" b="1" dirty="0"/>
            </a:br>
            <a:r>
              <a:rPr lang="en-GB" sz="2000" b="1" dirty="0" err="1"/>
              <a:t>Circ</a:t>
            </a:r>
            <a:r>
              <a:rPr lang="en-GB" sz="2000" b="1" dirty="0"/>
              <a:t>: 2,162,450</a:t>
            </a:r>
            <a:br>
              <a:rPr lang="en-GB" sz="2000" b="1" dirty="0"/>
            </a:br>
            <a:r>
              <a:rPr lang="en-GB" sz="2000" b="1" dirty="0"/>
              <a:t>AVE:  £43,249</a:t>
            </a:r>
            <a:br>
              <a:rPr lang="en-GB" sz="2000" b="1" dirty="0"/>
            </a:br>
            <a:r>
              <a:rPr lang="en-GB" sz="2000" b="1" dirty="0"/>
              <a:t>22</a:t>
            </a:r>
            <a:r>
              <a:rPr lang="en-GB" sz="2000" b="1" baseline="30000" dirty="0"/>
              <a:t>nd</a:t>
            </a:r>
            <a:r>
              <a:rPr lang="en-GB" sz="2000" b="1" dirty="0"/>
              <a:t> February 2019</a:t>
            </a:r>
            <a:br>
              <a:rPr lang="en-GB" sz="2000" b="1" dirty="0"/>
            </a:br>
            <a:br>
              <a:rPr lang="en-GB" sz="2000" b="1" dirty="0"/>
            </a:br>
            <a:r>
              <a:rPr lang="en-GB" sz="2000" b="1" dirty="0">
                <a:hlinkClick r:id="rId2"/>
              </a:rPr>
              <a:t>https://www.bbc.co.uk/programmes/m0002s25</a:t>
            </a:r>
            <a:br>
              <a:rPr lang="en-GB" sz="2000" b="1" dirty="0"/>
            </a:br>
            <a:endParaRPr lang="en-GB" sz="20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B1D15A-C1A9-451D-A8A1-063BA99BD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48" t="10513" r="21740" b="23205"/>
          <a:stretch/>
        </p:blipFill>
        <p:spPr>
          <a:xfrm>
            <a:off x="4130919" y="1241840"/>
            <a:ext cx="7130562" cy="48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94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A47072-B3C4-4FCD-AA2D-8CFAE518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42" y="371475"/>
            <a:ext cx="2851150" cy="102235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363EB4-5C7B-4D40-9794-65E5576D4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77" y="1264920"/>
            <a:ext cx="4138592" cy="2304000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389DEF2-8132-46F6-B776-9CF28E5B6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77" y="3568920"/>
            <a:ext cx="5896159" cy="302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7DB775-7427-4605-A317-5C85AB63BF2C}"/>
              </a:ext>
            </a:extLst>
          </p:cNvPr>
          <p:cNvSpPr txBox="1"/>
          <p:nvPr/>
        </p:nvSpPr>
        <p:spPr>
          <a:xfrm>
            <a:off x="294406" y="1539757"/>
            <a:ext cx="22541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Filmuforia</a:t>
            </a:r>
            <a:endParaRPr lang="en-GB" b="1" dirty="0"/>
          </a:p>
          <a:p>
            <a:r>
              <a:rPr lang="en-GB" b="1" dirty="0"/>
              <a:t>March 20, 2019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E375947-3ACD-4316-BFA2-E3ACDB759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61" y="-6438"/>
            <a:ext cx="2851150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http://www.filmuforia.co.uk/teddy-pendergrass-if-you-dont-know-me-by-now-2019/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14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2129F-51D5-4A58-B73B-D32B92DCD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" y="102235"/>
            <a:ext cx="1612900" cy="882650"/>
          </a:xfrm>
          <a:prstGeom prst="rect">
            <a:avLst/>
          </a:prstGeom>
        </p:spPr>
      </p:pic>
      <p:pic>
        <p:nvPicPr>
          <p:cNvPr id="5" name="Picture 4" descr="A person posing for a picture&#10;&#10;Description automatically generated">
            <a:extLst>
              <a:ext uri="{FF2B5EF4-FFF2-40B4-BE49-F238E27FC236}">
                <a16:creationId xmlns:a16="http://schemas.microsoft.com/office/drawing/2014/main" id="{E5C577D5-E31D-419B-A61D-F5A81B56C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30" y="909315"/>
            <a:ext cx="5110629" cy="22320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C5C333-027A-4EE2-889E-0E9F24C8D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30" y="3141315"/>
            <a:ext cx="5050988" cy="270000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862495-BDFD-4638-8BA2-2260568DF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59" y="1020410"/>
            <a:ext cx="5003076" cy="259200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5065CB-E06D-45E9-AAE8-DC97C1442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59" y="3612410"/>
            <a:ext cx="4976640" cy="2592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79F989-511A-45C7-8663-4FA063E79898}"/>
              </a:ext>
            </a:extLst>
          </p:cNvPr>
          <p:cNvSpPr txBox="1"/>
          <p:nvPr/>
        </p:nvSpPr>
        <p:spPr>
          <a:xfrm flipH="1">
            <a:off x="2393506" y="102234"/>
            <a:ext cx="3875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7"/>
              </a:rPr>
              <a:t>https://theweereview.com/review/teddy-pendergrass-if-you-dont-know-me/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288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3591A0-143F-4C06-A394-CEEF0983E047}"/>
              </a:ext>
            </a:extLst>
          </p:cNvPr>
          <p:cNvSpPr txBox="1"/>
          <p:nvPr/>
        </p:nvSpPr>
        <p:spPr>
          <a:xfrm>
            <a:off x="328779" y="4789994"/>
            <a:ext cx="1580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 Digital Fix</a:t>
            </a:r>
          </a:p>
          <a:p>
            <a:r>
              <a:rPr lang="en-GB" b="1" dirty="0"/>
              <a:t>Teddy P Trailer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641382-F742-45FB-A9B8-BC0C86A8680C}"/>
              </a:ext>
            </a:extLst>
          </p:cNvPr>
          <p:cNvSpPr/>
          <p:nvPr/>
        </p:nvSpPr>
        <p:spPr>
          <a:xfrm>
            <a:off x="372669" y="1660525"/>
            <a:ext cx="14931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https://www.thedigitalfix.com/film/content/101281/teddy-pendergrass-if-you-dont-know-me-trailer/</a:t>
            </a:r>
            <a:endParaRPr lang="en-GB" dirty="0"/>
          </a:p>
        </p:txBody>
      </p:sp>
      <p:pic>
        <p:nvPicPr>
          <p:cNvPr id="5" name="Picture 4" descr="A close up of a mans face&#10;&#10;Description automatically generated">
            <a:extLst>
              <a:ext uri="{FF2B5EF4-FFF2-40B4-BE49-F238E27FC236}">
                <a16:creationId xmlns:a16="http://schemas.microsoft.com/office/drawing/2014/main" id="{CF13295C-F4DE-4E01-BF9B-FDF2F107A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88" y="1584325"/>
            <a:ext cx="4941452" cy="38520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8E5B85-6E04-4558-B55F-75C57F818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50" y="1660525"/>
            <a:ext cx="5302250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13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B99CB2-62FD-47D5-A5DD-039415A054A4}"/>
              </a:ext>
            </a:extLst>
          </p:cNvPr>
          <p:cNvSpPr txBox="1"/>
          <p:nvPr/>
        </p:nvSpPr>
        <p:spPr>
          <a:xfrm>
            <a:off x="107132" y="42385"/>
            <a:ext cx="4180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Digital Fix </a:t>
            </a:r>
            <a:br>
              <a:rPr lang="en-GB" b="1" dirty="0"/>
            </a:br>
            <a:r>
              <a:rPr lang="en-GB" b="1" dirty="0"/>
              <a:t>Teddy P Review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46AE6A-F136-485D-9897-28C6E719129B}"/>
              </a:ext>
            </a:extLst>
          </p:cNvPr>
          <p:cNvSpPr/>
          <p:nvPr/>
        </p:nvSpPr>
        <p:spPr>
          <a:xfrm>
            <a:off x="1725109" y="42385"/>
            <a:ext cx="5691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https://www.thedigitalfix.com/film/content/102742/teddy-pendergrass-if-you-dont-know-me/</a:t>
            </a:r>
            <a:endParaRPr lang="en-GB" dirty="0"/>
          </a:p>
        </p:txBody>
      </p:sp>
      <p:pic>
        <p:nvPicPr>
          <p:cNvPr id="5" name="Picture 4" descr="A close up of a mans face&#10;&#10;Description automatically generated">
            <a:extLst>
              <a:ext uri="{FF2B5EF4-FFF2-40B4-BE49-F238E27FC236}">
                <a16:creationId xmlns:a16="http://schemas.microsoft.com/office/drawing/2014/main" id="{A6CA18E8-62B6-4BC5-AE1C-1FC2AFD65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8" y="1390320"/>
            <a:ext cx="3980520" cy="2880000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66EF646-3972-4804-9BD3-DF1D1BD201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7" b="46530"/>
          <a:stretch/>
        </p:blipFill>
        <p:spPr>
          <a:xfrm>
            <a:off x="194656" y="4477997"/>
            <a:ext cx="3678865" cy="2194421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BCF459-7D85-4A55-88CB-2EC56C0D4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08" y="1390320"/>
            <a:ext cx="2960897" cy="2772000"/>
          </a:xfrm>
          <a:prstGeom prst="rect">
            <a:avLst/>
          </a:prstGeom>
        </p:spPr>
      </p:pic>
      <p:pic>
        <p:nvPicPr>
          <p:cNvPr id="11" name="Picture 10" descr="A close up of a person&#10;&#10;Description automatically generated">
            <a:extLst>
              <a:ext uri="{FF2B5EF4-FFF2-40B4-BE49-F238E27FC236}">
                <a16:creationId xmlns:a16="http://schemas.microsoft.com/office/drawing/2014/main" id="{D3679794-4129-45B1-A361-D00D442EA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71" y="1163045"/>
            <a:ext cx="3055657" cy="3708000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1FB729-824C-464D-AD20-9A40A030F8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" b="53235"/>
          <a:stretch/>
        </p:blipFill>
        <p:spPr>
          <a:xfrm>
            <a:off x="7738671" y="4871045"/>
            <a:ext cx="3319189" cy="180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70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132A02-C8B4-44EF-9F58-62099B8D7EB2}"/>
              </a:ext>
            </a:extLst>
          </p:cNvPr>
          <p:cNvSpPr txBox="1"/>
          <p:nvPr/>
        </p:nvSpPr>
        <p:spPr>
          <a:xfrm>
            <a:off x="244548" y="201741"/>
            <a:ext cx="1740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Soul Source including the film trailer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7B0ACF-64AC-4F28-A98B-62BDD63BB8E0}"/>
              </a:ext>
            </a:extLst>
          </p:cNvPr>
          <p:cNvSpPr/>
          <p:nvPr/>
        </p:nvSpPr>
        <p:spPr>
          <a:xfrm>
            <a:off x="1984743" y="201741"/>
            <a:ext cx="10072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https://www.soul-source.co.uk/articles/news-soul/teddy-pendergrass-uk-film-premiere-announced-r3949/</a:t>
            </a:r>
            <a:endParaRPr lang="en-GB" dirty="0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494FEAE-1D66-4060-8AE6-5438741E5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3" y="1333549"/>
            <a:ext cx="4228629" cy="46800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0CE092-2346-40AA-A3BB-1EDDEB753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06" y="2115288"/>
            <a:ext cx="3888294" cy="3492000"/>
          </a:xfrm>
          <a:prstGeom prst="rect">
            <a:avLst/>
          </a:prstGeom>
        </p:spPr>
      </p:pic>
      <p:pic>
        <p:nvPicPr>
          <p:cNvPr id="9" name="Picture 8" descr="A close up of a womans face&#10;&#10;Description automatically generated">
            <a:extLst>
              <a:ext uri="{FF2B5EF4-FFF2-40B4-BE49-F238E27FC236}">
                <a16:creationId xmlns:a16="http://schemas.microsoft.com/office/drawing/2014/main" id="{B02704B0-9392-4839-9089-F86D2F1D6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689" y="2197549"/>
            <a:ext cx="3650571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09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14B534-B93D-472E-A083-2EF9FC59B6DB}"/>
              </a:ext>
            </a:extLst>
          </p:cNvPr>
          <p:cNvSpPr txBox="1"/>
          <p:nvPr/>
        </p:nvSpPr>
        <p:spPr>
          <a:xfrm>
            <a:off x="294641" y="52753"/>
            <a:ext cx="1513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MusicVein</a:t>
            </a:r>
            <a:r>
              <a:rPr lang="en-GB" dirty="0"/>
              <a:t> Teddy P trailer, poster and imagery and theatrical release news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817E10-CE4C-4314-8B87-52D047A88078}"/>
              </a:ext>
            </a:extLst>
          </p:cNvPr>
          <p:cNvSpPr/>
          <p:nvPr/>
        </p:nvSpPr>
        <p:spPr>
          <a:xfrm>
            <a:off x="8757920" y="52754"/>
            <a:ext cx="3220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https://musicvein.co.uk/2018/12/14/the-teddy-pendergrass-movie-coming-to-cinemas-february</a:t>
            </a:r>
          </a:p>
          <a:p>
            <a:endParaRPr lang="en-GB" dirty="0">
              <a:hlinkClick r:id="rId2"/>
            </a:endParaRPr>
          </a:p>
          <a:p>
            <a:r>
              <a:rPr lang="en-GB" dirty="0">
                <a:hlinkClick r:id="rId2"/>
              </a:rPr>
              <a:t>2019/</a:t>
            </a:r>
            <a:r>
              <a:rPr lang="en-GB" dirty="0">
                <a:hlinkClick r:id="rId3"/>
              </a:rPr>
              <a:t>https://musicvein.co.uk/2019/02/17/teddy-pendergrass-movie-in-cinemas-nationwide/</a:t>
            </a:r>
            <a:endParaRPr lang="en-GB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AB2FA9-83CE-47D8-B1D7-20790037E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91" y="433246"/>
            <a:ext cx="6203666" cy="31320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1926F5-1BEF-4976-993D-946B11A7E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20" y="3565246"/>
            <a:ext cx="620213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7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01946C-EB89-48C6-971D-757DD2205006}"/>
              </a:ext>
            </a:extLst>
          </p:cNvPr>
          <p:cNvSpPr txBox="1"/>
          <p:nvPr/>
        </p:nvSpPr>
        <p:spPr>
          <a:xfrm>
            <a:off x="375920" y="130294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Soul, Jazz &amp; Funk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3DD0C0-5FF3-4848-8EB4-A4C19C06904D}"/>
              </a:ext>
            </a:extLst>
          </p:cNvPr>
          <p:cNvSpPr/>
          <p:nvPr/>
        </p:nvSpPr>
        <p:spPr>
          <a:xfrm>
            <a:off x="2489200" y="119241"/>
            <a:ext cx="954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http://www.soulandjazzandfunk.com/news/5931-teddy-p-the-movie.html</a:t>
            </a:r>
            <a:endParaRPr lang="en-GB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B7CEF1-4FDF-40BF-8F3B-4F4C32678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90" y="936625"/>
            <a:ext cx="6057542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55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AC6B71-2FCF-4901-92CD-F9EB1B025271}"/>
              </a:ext>
            </a:extLst>
          </p:cNvPr>
          <p:cNvSpPr/>
          <p:nvPr/>
        </p:nvSpPr>
        <p:spPr>
          <a:xfrm>
            <a:off x="71120" y="75476"/>
            <a:ext cx="14935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http://www.keysandchords.com/news-blog/teddy-pendergrass-if-you-dont-know-me-the-rise-fall-and-resurrection-of-souls-sexiest-superstar-uk-film-premiere-announced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CE01E0-6E85-4DAA-9738-455C7F57F8CF}"/>
              </a:ext>
            </a:extLst>
          </p:cNvPr>
          <p:cNvSpPr txBox="1"/>
          <p:nvPr/>
        </p:nvSpPr>
        <p:spPr>
          <a:xfrm>
            <a:off x="71120" y="4805680"/>
            <a:ext cx="15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Keys &amp; Chords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9F89E12-48E9-4B58-A75C-0BAFA7352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40" y="177076"/>
            <a:ext cx="4822004" cy="3168000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0D63C77-C969-4E68-94FA-D1DF0B242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21" y="3446676"/>
            <a:ext cx="5220866" cy="2916000"/>
          </a:xfrm>
          <a:prstGeom prst="rect">
            <a:avLst/>
          </a:prstGeom>
        </p:spPr>
      </p:pic>
      <p:pic>
        <p:nvPicPr>
          <p:cNvPr id="9" name="Picture 8" descr="A close up of a mans face&#10;&#10;Description automatically generated">
            <a:extLst>
              <a:ext uri="{FF2B5EF4-FFF2-40B4-BE49-F238E27FC236}">
                <a16:creationId xmlns:a16="http://schemas.microsoft.com/office/drawing/2014/main" id="{50502AC8-FC53-4127-965C-A25269670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57" y="812037"/>
            <a:ext cx="5631323" cy="2448000"/>
          </a:xfrm>
          <a:prstGeom prst="rect">
            <a:avLst/>
          </a:prstGeom>
        </p:spPr>
      </p:pic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779B833-BDF8-4C86-AE63-F157788DC1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422" y="3260037"/>
            <a:ext cx="508359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8D26018-9690-487A-9860-257BD4E56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11690"/>
            <a:ext cx="2819400" cy="31393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https://www.bbc.co.uk/sounds/play/m0002n6s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1155C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1155CC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Feb 22, 2019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review is at 1:36:00 into the programme - with Edith Bowman and Clarisse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Loughrey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 descr="A close up of a womans face&#10;&#10;Description automatically generated">
            <a:extLst>
              <a:ext uri="{FF2B5EF4-FFF2-40B4-BE49-F238E27FC236}">
                <a16:creationId xmlns:a16="http://schemas.microsoft.com/office/drawing/2014/main" id="{AACF3B71-C7A0-4614-B696-96E0EA134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1974850"/>
            <a:ext cx="615315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45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N870506 Robert Elms interview">
            <a:hlinkClick r:id="" action="ppaction://media"/>
            <a:extLst>
              <a:ext uri="{FF2B5EF4-FFF2-40B4-BE49-F238E27FC236}">
                <a16:creationId xmlns:a16="http://schemas.microsoft.com/office/drawing/2014/main" id="{78467904-3F72-49BE-B631-5991141C4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7600" y="2439000"/>
            <a:ext cx="1980000" cy="19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7758A-5F9F-45AB-B2F9-94E0A6BD3D40}"/>
              </a:ext>
            </a:extLst>
          </p:cNvPr>
          <p:cNvSpPr txBox="1"/>
          <p:nvPr/>
        </p:nvSpPr>
        <p:spPr>
          <a:xfrm>
            <a:off x="711200" y="749300"/>
            <a:ext cx="22973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Robert Elms Interview</a:t>
            </a:r>
          </a:p>
          <a:p>
            <a:r>
              <a:rPr lang="en-GB" b="1" dirty="0"/>
              <a:t>Feb 21, 2019</a:t>
            </a:r>
          </a:p>
          <a:p>
            <a:r>
              <a:rPr lang="en-GB" b="1" dirty="0"/>
              <a:t>BBC Radio London</a:t>
            </a:r>
          </a:p>
          <a:p>
            <a:r>
              <a:rPr lang="en-GB" b="1" dirty="0"/>
              <a:t>124,700 listeners</a:t>
            </a:r>
          </a:p>
          <a:p>
            <a:endParaRPr lang="en-GB" b="1" dirty="0"/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8E38F9F-27FF-4098-B779-A6A2F6092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673700"/>
            <a:ext cx="4038157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1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92C83D-761C-442E-B2D7-3962048E1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00" y="406400"/>
            <a:ext cx="3098800" cy="1385354"/>
          </a:xfrm>
        </p:spPr>
        <p:txBody>
          <a:bodyPr>
            <a:normAutofit fontScale="90000"/>
          </a:bodyPr>
          <a:lstStyle/>
          <a:p>
            <a:pPr algn="l"/>
            <a:r>
              <a:rPr lang="en-GB" sz="2000" b="1" dirty="0"/>
              <a:t>Graham Norton </a:t>
            </a:r>
            <a:br>
              <a:rPr lang="en-GB" sz="2000" b="1" dirty="0"/>
            </a:br>
            <a:r>
              <a:rPr lang="en-GB" sz="2000" b="1" dirty="0"/>
              <a:t>Twitter </a:t>
            </a:r>
            <a:br>
              <a:rPr lang="en-GB" sz="2000" b="1" dirty="0"/>
            </a:br>
            <a:r>
              <a:rPr lang="en-GB" sz="2000" b="1" dirty="0"/>
              <a:t>1.36 million followers</a:t>
            </a:r>
            <a:br>
              <a:rPr lang="en-GB" sz="2000" b="1" dirty="0"/>
            </a:br>
            <a:r>
              <a:rPr lang="en-GB" sz="2000" b="1" dirty="0"/>
              <a:t>20</a:t>
            </a:r>
            <a:r>
              <a:rPr lang="en-GB" sz="2000" b="1" baseline="30000" dirty="0"/>
              <a:t>th</a:t>
            </a:r>
            <a:r>
              <a:rPr lang="en-GB" sz="2000" b="1" dirty="0"/>
              <a:t> February 2019</a:t>
            </a:r>
            <a:br>
              <a:rPr lang="en-GB" sz="2000" b="1" dirty="0"/>
            </a:br>
            <a:r>
              <a:rPr lang="en-GB" sz="2000" b="1" dirty="0"/>
              <a:t>88 likes, 5 comments, 3 retweets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B7E459-173B-4809-93A5-583127916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6" t="16923" r="8846" b="38334"/>
          <a:stretch/>
        </p:blipFill>
        <p:spPr>
          <a:xfrm>
            <a:off x="1611922" y="2567354"/>
            <a:ext cx="8968155" cy="306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91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4E67939-2639-4379-95D6-6C213822E47F}"/>
              </a:ext>
            </a:extLst>
          </p:cNvPr>
          <p:cNvSpPr txBox="1">
            <a:spLocks/>
          </p:cNvSpPr>
          <p:nvPr/>
        </p:nvSpPr>
        <p:spPr>
          <a:xfrm>
            <a:off x="0" y="54664"/>
            <a:ext cx="4876800" cy="13306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 dirty="0"/>
              <a:t>The Guardian (Guide)</a:t>
            </a:r>
            <a:br>
              <a:rPr lang="en-GB" sz="2000" b="1" dirty="0"/>
            </a:br>
            <a:r>
              <a:rPr lang="en-GB" sz="2000" b="1" dirty="0" err="1"/>
              <a:t>Circ</a:t>
            </a:r>
            <a:r>
              <a:rPr lang="en-GB" sz="2000" b="1" dirty="0"/>
              <a:t>:  19,152</a:t>
            </a:r>
            <a:br>
              <a:rPr lang="en-GB" sz="2000" b="1" dirty="0"/>
            </a:br>
            <a:r>
              <a:rPr lang="en-GB" sz="2000" b="1" dirty="0"/>
              <a:t>AVE: £5,736</a:t>
            </a:r>
            <a:br>
              <a:rPr lang="en-GB" sz="2000" b="1" dirty="0"/>
            </a:br>
            <a:r>
              <a:rPr lang="en-GB" sz="2000" b="1" dirty="0"/>
              <a:t>2</a:t>
            </a:r>
            <a:r>
              <a:rPr lang="en-GB" sz="2000" b="1" baseline="30000" dirty="0"/>
              <a:t>nd</a:t>
            </a:r>
            <a:r>
              <a:rPr lang="en-GB" sz="2000" b="1" dirty="0"/>
              <a:t> March 2019</a:t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BFE5B-32DD-4D5F-B2EA-665A9849B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80" t="26154" r="42957" b="7693"/>
          <a:stretch/>
        </p:blipFill>
        <p:spPr>
          <a:xfrm>
            <a:off x="2356338" y="133184"/>
            <a:ext cx="5779478" cy="6686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674B0-2450-4D00-9855-5E1078ADD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20" t="25641" r="43389" b="9872"/>
          <a:stretch/>
        </p:blipFill>
        <p:spPr>
          <a:xfrm>
            <a:off x="8405446" y="2118946"/>
            <a:ext cx="3534508" cy="44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83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4E67939-2639-4379-95D6-6C213822E47F}"/>
              </a:ext>
            </a:extLst>
          </p:cNvPr>
          <p:cNvSpPr txBox="1">
            <a:spLocks/>
          </p:cNvSpPr>
          <p:nvPr/>
        </p:nvSpPr>
        <p:spPr>
          <a:xfrm>
            <a:off x="7060223" y="181694"/>
            <a:ext cx="4876800" cy="13306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dirty="0"/>
              <a:t>The Guardian (Guide)</a:t>
            </a:r>
            <a:br>
              <a:rPr lang="en-GB" sz="2000" dirty="0"/>
            </a:br>
            <a:r>
              <a:rPr lang="en-GB" sz="2000" dirty="0" err="1"/>
              <a:t>Circ</a:t>
            </a:r>
            <a:r>
              <a:rPr lang="en-GB" sz="2000" dirty="0"/>
              <a:t>:  19,152</a:t>
            </a:r>
            <a:br>
              <a:rPr lang="en-GB" sz="2000" dirty="0"/>
            </a:br>
            <a:r>
              <a:rPr lang="en-GB" sz="2000" dirty="0"/>
              <a:t>AVE: £5,736</a:t>
            </a:r>
            <a:br>
              <a:rPr lang="en-GB" sz="2000" dirty="0"/>
            </a:br>
            <a:r>
              <a:rPr lang="en-GB" sz="2000" dirty="0"/>
              <a:t>2</a:t>
            </a:r>
            <a:r>
              <a:rPr lang="en-GB" sz="2000" baseline="30000" dirty="0"/>
              <a:t>nd</a:t>
            </a:r>
            <a:r>
              <a:rPr lang="en-GB" sz="2000" dirty="0"/>
              <a:t> March 2019</a:t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384527-68E1-4545-AB99-DD11E80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68" t="25256" r="44327" b="8846"/>
          <a:stretch/>
        </p:blipFill>
        <p:spPr>
          <a:xfrm>
            <a:off x="254977" y="-30535"/>
            <a:ext cx="4950069" cy="6924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1E74F6-8EC5-4CB9-87A7-0336DE26C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64" t="30769" r="59039" b="8846"/>
          <a:stretch/>
        </p:blipFill>
        <p:spPr>
          <a:xfrm>
            <a:off x="5424854" y="33401"/>
            <a:ext cx="2646483" cy="6811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F14CFE-7C01-4262-A074-57DCCFE9B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73" t="30513" r="43245" b="28333"/>
          <a:stretch/>
        </p:blipFill>
        <p:spPr>
          <a:xfrm>
            <a:off x="8683534" y="2690446"/>
            <a:ext cx="3329085" cy="2479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37C830-FA21-4304-A243-B6F40CE901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64" t="48590" r="43966" b="43846"/>
          <a:stretch/>
        </p:blipFill>
        <p:spPr>
          <a:xfrm>
            <a:off x="8698983" y="2239189"/>
            <a:ext cx="2998178" cy="4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2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4E67939-2639-4379-95D6-6C213822E47F}"/>
              </a:ext>
            </a:extLst>
          </p:cNvPr>
          <p:cNvSpPr txBox="1">
            <a:spLocks/>
          </p:cNvSpPr>
          <p:nvPr/>
        </p:nvSpPr>
        <p:spPr>
          <a:xfrm>
            <a:off x="0" y="54664"/>
            <a:ext cx="4876800" cy="13306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 dirty="0"/>
              <a:t>The Guardian (Guide)</a:t>
            </a:r>
            <a:br>
              <a:rPr lang="en-GB" sz="2000" b="1" dirty="0"/>
            </a:br>
            <a:r>
              <a:rPr lang="en-GB" sz="2000" b="1" dirty="0" err="1"/>
              <a:t>Circ</a:t>
            </a:r>
            <a:r>
              <a:rPr lang="en-GB" sz="2000" b="1" dirty="0"/>
              <a:t>:  19,152</a:t>
            </a:r>
            <a:br>
              <a:rPr lang="en-GB" sz="2000" b="1" dirty="0"/>
            </a:br>
            <a:r>
              <a:rPr lang="en-GB" sz="2000" b="1" dirty="0"/>
              <a:t>AVE: £5,736</a:t>
            </a:r>
            <a:br>
              <a:rPr lang="en-GB" sz="2000" b="1" dirty="0"/>
            </a:br>
            <a:r>
              <a:rPr lang="en-GB" sz="2000" b="1" dirty="0"/>
              <a:t>2</a:t>
            </a:r>
            <a:r>
              <a:rPr lang="en-GB" sz="2000" b="1" baseline="30000" dirty="0"/>
              <a:t>nd</a:t>
            </a:r>
            <a:r>
              <a:rPr lang="en-GB" sz="2000" b="1" dirty="0"/>
              <a:t> March 2019</a:t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440975-ACCE-486B-BE95-BC15A9C07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8" t="25640" r="40721" b="8719"/>
          <a:stretch/>
        </p:blipFill>
        <p:spPr>
          <a:xfrm>
            <a:off x="3191608" y="938327"/>
            <a:ext cx="5046784" cy="56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27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415</Words>
  <Application>Microsoft Office PowerPoint</Application>
  <PresentationFormat>Widescreen</PresentationFormat>
  <Paragraphs>94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    </vt:lpstr>
      <vt:lpstr>BBC Breakfast News 8.52am (4 minute interview) viewership: 1.6million 16th March 2019</vt:lpstr>
      <vt:lpstr>Trevor Nelson Rhythm Nation  BBC Radio 2 Circ: 2,162,450 AVE:  £43,249 22nd February 2019  https://www.bbc.co.uk/programmes/m0002s25 </vt:lpstr>
      <vt:lpstr>PowerPoint Presentation</vt:lpstr>
      <vt:lpstr>PowerPoint Presentation</vt:lpstr>
      <vt:lpstr>Graham Norton  Twitter  1.36 million followers 20th February 2019 88 likes, 5 comments, 3 retweets</vt:lpstr>
      <vt:lpstr>PowerPoint Presentation</vt:lpstr>
      <vt:lpstr>PowerPoint Presentation</vt:lpstr>
      <vt:lpstr>PowerPoint Presentation</vt:lpstr>
      <vt:lpstr>The Guardian (T2) Circ:  141,461 AVE: £11,900 22nd February 2019 </vt:lpstr>
      <vt:lpstr>PowerPoint Presentation</vt:lpstr>
      <vt:lpstr>PowerPoint Presentation</vt:lpstr>
      <vt:lpstr>PowerPoint Presentation</vt:lpstr>
      <vt:lpstr>Metro Circ: 866,189 AVE: £2,898 20th February 2019</vt:lpstr>
      <vt:lpstr>London Live (Spotlight) repeated interview Viewers:  222,300 AVE: £2,230 5pm, 2nd March 2018  Originally aired on Monday February 18th </vt:lpstr>
      <vt:lpstr>PowerPoint Presentation</vt:lpstr>
      <vt:lpstr>PowerPoint Presentation</vt:lpstr>
      <vt:lpstr>The Voice Circ:  30,000 AVE: £4,069 14th February 2019  Also online https://www.voice-online.co.uk/article/new-documentary-will-shed-light-life-teddy-pendergrass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Jewish Chronicle Circ: 20,141 AVE:  £3,250 22nd February 2019</vt:lpstr>
      <vt:lpstr>Echoes Magazine Circ: 20,000 AVE: £850 1st February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Philadelphia Inquirer 24th October 2018</dc:title>
  <dc:creator>Kerry1</dc:creator>
  <cp:lastModifiedBy>Lisa Moore</cp:lastModifiedBy>
  <cp:revision>4</cp:revision>
  <cp:lastPrinted>2019-03-04T14:31:23Z</cp:lastPrinted>
  <dcterms:created xsi:type="dcterms:W3CDTF">2018-10-28T16:19:45Z</dcterms:created>
  <dcterms:modified xsi:type="dcterms:W3CDTF">2019-04-29T14:20:23Z</dcterms:modified>
</cp:coreProperties>
</file>