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59" r:id="rId3"/>
    <p:sldId id="258"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7A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287" autoAdjust="0"/>
  </p:normalViewPr>
  <p:slideViewPr>
    <p:cSldViewPr snapToGrid="0" snapToObjects="1">
      <p:cViewPr>
        <p:scale>
          <a:sx n="135" d="100"/>
          <a:sy n="135" d="100"/>
        </p:scale>
        <p:origin x="-168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CC65E-886D-B544-8778-65DD0C55BD0C}" type="datetimeFigureOut">
              <a:rPr lang="en-US" smtClean="0"/>
              <a:t>6/21/14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BCB26C-F474-4B45-84CD-359F00E9CD82}" type="slidenum">
              <a:rPr lang="en-US" smtClean="0"/>
              <a:t>‹#›</a:t>
            </a:fld>
            <a:endParaRPr lang="en-US"/>
          </a:p>
        </p:txBody>
      </p:sp>
    </p:spTree>
    <p:extLst>
      <p:ext uri="{BB962C8B-B14F-4D97-AF65-F5344CB8AC3E}">
        <p14:creationId xmlns:p14="http://schemas.microsoft.com/office/powerpoint/2010/main" val="6929921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BCB26C-F474-4B45-84CD-359F00E9CD82}" type="slidenum">
              <a:rPr lang="en-US" smtClean="0"/>
              <a:t>1</a:t>
            </a:fld>
            <a:endParaRPr lang="en-US"/>
          </a:p>
        </p:txBody>
      </p:sp>
    </p:spTree>
    <p:extLst>
      <p:ext uri="{BB962C8B-B14F-4D97-AF65-F5344CB8AC3E}">
        <p14:creationId xmlns:p14="http://schemas.microsoft.com/office/powerpoint/2010/main" val="97437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328594-6762-C24A-ABF1-B4B7EC012E04}" type="datetimeFigureOut">
              <a:rPr lang="en-US" smtClean="0"/>
              <a:t>6/21/14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757A6-7111-C646-8E24-6525BA5E0C51}" type="slidenum">
              <a:rPr lang="en-US" smtClean="0"/>
              <a:t>‹#›</a:t>
            </a:fld>
            <a:endParaRPr lang="en-US"/>
          </a:p>
        </p:txBody>
      </p:sp>
    </p:spTree>
    <p:extLst>
      <p:ext uri="{BB962C8B-B14F-4D97-AF65-F5344CB8AC3E}">
        <p14:creationId xmlns:p14="http://schemas.microsoft.com/office/powerpoint/2010/main" val="279680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28594-6762-C24A-ABF1-B4B7EC012E04}" type="datetimeFigureOut">
              <a:rPr lang="en-US" smtClean="0"/>
              <a:t>6/21/14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757A6-7111-C646-8E24-6525BA5E0C51}" type="slidenum">
              <a:rPr lang="en-US" smtClean="0"/>
              <a:t>‹#›</a:t>
            </a:fld>
            <a:endParaRPr lang="en-US"/>
          </a:p>
        </p:txBody>
      </p:sp>
    </p:spTree>
    <p:extLst>
      <p:ext uri="{BB962C8B-B14F-4D97-AF65-F5344CB8AC3E}">
        <p14:creationId xmlns:p14="http://schemas.microsoft.com/office/powerpoint/2010/main" val="4261800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28594-6762-C24A-ABF1-B4B7EC012E04}" type="datetimeFigureOut">
              <a:rPr lang="en-US" smtClean="0"/>
              <a:t>6/21/14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757A6-7111-C646-8E24-6525BA5E0C51}" type="slidenum">
              <a:rPr lang="en-US" smtClean="0"/>
              <a:t>‹#›</a:t>
            </a:fld>
            <a:endParaRPr lang="en-US"/>
          </a:p>
        </p:txBody>
      </p:sp>
    </p:spTree>
    <p:extLst>
      <p:ext uri="{BB962C8B-B14F-4D97-AF65-F5344CB8AC3E}">
        <p14:creationId xmlns:p14="http://schemas.microsoft.com/office/powerpoint/2010/main" val="299798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28594-6762-C24A-ABF1-B4B7EC012E04}" type="datetimeFigureOut">
              <a:rPr lang="en-US" smtClean="0"/>
              <a:t>6/21/14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757A6-7111-C646-8E24-6525BA5E0C51}" type="slidenum">
              <a:rPr lang="en-US" smtClean="0"/>
              <a:t>‹#›</a:t>
            </a:fld>
            <a:endParaRPr lang="en-US"/>
          </a:p>
        </p:txBody>
      </p:sp>
    </p:spTree>
    <p:extLst>
      <p:ext uri="{BB962C8B-B14F-4D97-AF65-F5344CB8AC3E}">
        <p14:creationId xmlns:p14="http://schemas.microsoft.com/office/powerpoint/2010/main" val="71377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328594-6762-C24A-ABF1-B4B7EC012E04}" type="datetimeFigureOut">
              <a:rPr lang="en-US" smtClean="0"/>
              <a:t>6/21/14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757A6-7111-C646-8E24-6525BA5E0C51}" type="slidenum">
              <a:rPr lang="en-US" smtClean="0"/>
              <a:t>‹#›</a:t>
            </a:fld>
            <a:endParaRPr lang="en-US"/>
          </a:p>
        </p:txBody>
      </p:sp>
    </p:spTree>
    <p:extLst>
      <p:ext uri="{BB962C8B-B14F-4D97-AF65-F5344CB8AC3E}">
        <p14:creationId xmlns:p14="http://schemas.microsoft.com/office/powerpoint/2010/main" val="165768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328594-6762-C24A-ABF1-B4B7EC012E04}" type="datetimeFigureOut">
              <a:rPr lang="en-US" smtClean="0"/>
              <a:t>6/21/14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757A6-7111-C646-8E24-6525BA5E0C51}" type="slidenum">
              <a:rPr lang="en-US" smtClean="0"/>
              <a:t>‹#›</a:t>
            </a:fld>
            <a:endParaRPr lang="en-US"/>
          </a:p>
        </p:txBody>
      </p:sp>
    </p:spTree>
    <p:extLst>
      <p:ext uri="{BB962C8B-B14F-4D97-AF65-F5344CB8AC3E}">
        <p14:creationId xmlns:p14="http://schemas.microsoft.com/office/powerpoint/2010/main" val="141898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328594-6762-C24A-ABF1-B4B7EC012E04}" type="datetimeFigureOut">
              <a:rPr lang="en-US" smtClean="0"/>
              <a:t>6/21/14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757A6-7111-C646-8E24-6525BA5E0C51}" type="slidenum">
              <a:rPr lang="en-US" smtClean="0"/>
              <a:t>‹#›</a:t>
            </a:fld>
            <a:endParaRPr lang="en-US"/>
          </a:p>
        </p:txBody>
      </p:sp>
    </p:spTree>
    <p:extLst>
      <p:ext uri="{BB962C8B-B14F-4D97-AF65-F5344CB8AC3E}">
        <p14:creationId xmlns:p14="http://schemas.microsoft.com/office/powerpoint/2010/main" val="110283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328594-6762-C24A-ABF1-B4B7EC012E04}" type="datetimeFigureOut">
              <a:rPr lang="en-US" smtClean="0"/>
              <a:t>6/21/14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757A6-7111-C646-8E24-6525BA5E0C51}" type="slidenum">
              <a:rPr lang="en-US" smtClean="0"/>
              <a:t>‹#›</a:t>
            </a:fld>
            <a:endParaRPr lang="en-US"/>
          </a:p>
        </p:txBody>
      </p:sp>
    </p:spTree>
    <p:extLst>
      <p:ext uri="{BB962C8B-B14F-4D97-AF65-F5344CB8AC3E}">
        <p14:creationId xmlns:p14="http://schemas.microsoft.com/office/powerpoint/2010/main" val="1625477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28594-6762-C24A-ABF1-B4B7EC012E04}" type="datetimeFigureOut">
              <a:rPr lang="en-US" smtClean="0"/>
              <a:t>6/21/14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757A6-7111-C646-8E24-6525BA5E0C51}" type="slidenum">
              <a:rPr lang="en-US" smtClean="0"/>
              <a:t>‹#›</a:t>
            </a:fld>
            <a:endParaRPr lang="en-US"/>
          </a:p>
        </p:txBody>
      </p:sp>
    </p:spTree>
    <p:extLst>
      <p:ext uri="{BB962C8B-B14F-4D97-AF65-F5344CB8AC3E}">
        <p14:creationId xmlns:p14="http://schemas.microsoft.com/office/powerpoint/2010/main" val="123887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28594-6762-C24A-ABF1-B4B7EC012E04}" type="datetimeFigureOut">
              <a:rPr lang="en-US" smtClean="0"/>
              <a:t>6/21/14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757A6-7111-C646-8E24-6525BA5E0C51}" type="slidenum">
              <a:rPr lang="en-US" smtClean="0"/>
              <a:t>‹#›</a:t>
            </a:fld>
            <a:endParaRPr lang="en-US"/>
          </a:p>
        </p:txBody>
      </p:sp>
    </p:spTree>
    <p:extLst>
      <p:ext uri="{BB962C8B-B14F-4D97-AF65-F5344CB8AC3E}">
        <p14:creationId xmlns:p14="http://schemas.microsoft.com/office/powerpoint/2010/main" val="242709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28594-6762-C24A-ABF1-B4B7EC012E04}" type="datetimeFigureOut">
              <a:rPr lang="en-US" smtClean="0"/>
              <a:t>6/21/14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757A6-7111-C646-8E24-6525BA5E0C51}" type="slidenum">
              <a:rPr lang="en-US" smtClean="0"/>
              <a:t>‹#›</a:t>
            </a:fld>
            <a:endParaRPr lang="en-US"/>
          </a:p>
        </p:txBody>
      </p:sp>
    </p:spTree>
    <p:extLst>
      <p:ext uri="{BB962C8B-B14F-4D97-AF65-F5344CB8AC3E}">
        <p14:creationId xmlns:p14="http://schemas.microsoft.com/office/powerpoint/2010/main" val="19647954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28594-6762-C24A-ABF1-B4B7EC012E04}" type="datetimeFigureOut">
              <a:rPr lang="en-US" smtClean="0"/>
              <a:t>6/21/14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757A6-7111-C646-8E24-6525BA5E0C51}" type="slidenum">
              <a:rPr lang="en-US" smtClean="0"/>
              <a:t>‹#›</a:t>
            </a:fld>
            <a:endParaRPr lang="en-US"/>
          </a:p>
        </p:txBody>
      </p:sp>
    </p:spTree>
    <p:extLst>
      <p:ext uri="{BB962C8B-B14F-4D97-AF65-F5344CB8AC3E}">
        <p14:creationId xmlns:p14="http://schemas.microsoft.com/office/powerpoint/2010/main" val="1366877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pdOiq-2DFU" TargetMode="External"/><Relationship Id="rId4" Type="http://schemas.openxmlformats.org/officeDocument/2006/relationships/hyperlink" Target="https://www.youtube.com/watch?v=cSKoNdV3_HY" TargetMode="External"/><Relationship Id="rId5" Type="http://schemas.openxmlformats.org/officeDocument/2006/relationships/hyperlink" Target="http://www.youtube.com/watch?v=0disSFmrAZI" TargetMode="External"/><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hyperlink" Target="https://www.youtube.com/watch?v=i2OZiDevsK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microsoft.com/office/2007/relationships/hdphoto" Target="../media/hdphoto1.wdp"/><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396"/>
            <a:ext cx="91440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rgbClr val="837A4A"/>
                </a:solidFill>
                <a:effectLst>
                  <a:outerShdw blurRad="50800" dist="39000" dir="5460000" algn="tl">
                    <a:srgbClr val="000000">
                      <a:alpha val="38000"/>
                    </a:srgbClr>
                  </a:outerShdw>
                </a:effectLst>
              </a:rPr>
              <a:t>Welcome to Sir Ivan’s Castle</a:t>
            </a:r>
            <a:br>
              <a:rPr lang="en-US" sz="4800" b="1" dirty="0" smtClean="0">
                <a:ln w="11430"/>
                <a:solidFill>
                  <a:srgbClr val="837A4A"/>
                </a:solidFill>
                <a:effectLst>
                  <a:outerShdw blurRad="50800" dist="39000" dir="5460000" algn="tl">
                    <a:srgbClr val="000000">
                      <a:alpha val="38000"/>
                    </a:srgbClr>
                  </a:outerShdw>
                </a:effectLst>
              </a:rPr>
            </a:br>
            <a:r>
              <a:rPr lang="en-US" sz="4000" b="1" dirty="0" smtClean="0">
                <a:ln w="11430"/>
                <a:solidFill>
                  <a:srgbClr val="837A4A"/>
                </a:solidFill>
                <a:effectLst>
                  <a:outerShdw blurRad="50800" dist="39000" dir="5460000" algn="tl">
                    <a:srgbClr val="000000">
                      <a:alpha val="38000"/>
                    </a:srgbClr>
                  </a:outerShdw>
                </a:effectLst>
              </a:rPr>
              <a:t>The Summer Party – </a:t>
            </a:r>
            <a:r>
              <a:rPr lang="en-US" sz="4000" b="1" i="1" dirty="0" smtClean="0">
                <a:ln w="11430"/>
                <a:solidFill>
                  <a:srgbClr val="837A4A"/>
                </a:solidFill>
                <a:effectLst>
                  <a:outerShdw blurRad="50800" dist="39000" dir="5460000" algn="tl">
                    <a:srgbClr val="000000">
                      <a:alpha val="38000"/>
                    </a:srgbClr>
                  </a:outerShdw>
                </a:effectLst>
              </a:rPr>
              <a:t>LIVE 2014</a:t>
            </a:r>
            <a:endParaRPr lang="en-US" sz="4000" b="1" i="1" dirty="0">
              <a:ln w="11430"/>
              <a:solidFill>
                <a:srgbClr val="837A4A"/>
              </a:solidFill>
              <a:effectLst>
                <a:outerShdw blurRad="50800" dist="39000" dir="5460000" algn="tl">
                  <a:srgbClr val="000000">
                    <a:alpha val="38000"/>
                  </a:srgbClr>
                </a:outerShdw>
              </a:effectLst>
            </a:endParaRPr>
          </a:p>
        </p:txBody>
      </p:sp>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a:xfrm>
            <a:off x="291629" y="1728807"/>
            <a:ext cx="5530902" cy="3923633"/>
          </a:xfrm>
          <a:prstGeom prst="rect">
            <a:avLst/>
          </a:prstGeom>
          <a:extLst>
            <a:ext uri="{FAA26D3D-D897-4be2-8F04-BA451C77F1D7}">
              <ma14:placeholderFlag xmlns:ma14="http://schemas.microsoft.com/office/mac/drawingml/2011/main"/>
            </a:ext>
          </a:extLst>
        </p:spPr>
      </p:pic>
      <p:sp>
        <p:nvSpPr>
          <p:cNvPr id="7" name="TextBox 6"/>
          <p:cNvSpPr txBox="1"/>
          <p:nvPr/>
        </p:nvSpPr>
        <p:spPr>
          <a:xfrm>
            <a:off x="0" y="5911186"/>
            <a:ext cx="9144000" cy="58477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837A4A"/>
                </a:solidFill>
                <a:effectLst>
                  <a:outerShdw blurRad="50800" dist="39000" dir="5460000" algn="tl">
                    <a:srgbClr val="000000">
                      <a:alpha val="38000"/>
                    </a:srgbClr>
                  </a:outerShdw>
                </a:effectLst>
                <a:latin typeface="+mj-lt"/>
                <a:ea typeface="+mj-ea"/>
                <a:cs typeface="+mj-cs"/>
              </a:rPr>
              <a:t>The Hamptons’ Wildest and Sexiest Summer Party</a:t>
            </a:r>
          </a:p>
        </p:txBody>
      </p:sp>
      <p:sp>
        <p:nvSpPr>
          <p:cNvPr id="10" name="TextBox 9"/>
          <p:cNvSpPr txBox="1"/>
          <p:nvPr/>
        </p:nvSpPr>
        <p:spPr>
          <a:xfrm>
            <a:off x="5907198" y="1728807"/>
            <a:ext cx="3236802" cy="3539430"/>
          </a:xfrm>
          <a:prstGeom prst="rect">
            <a:avLst/>
          </a:prstGeom>
          <a:noFill/>
        </p:spPr>
        <p:txBody>
          <a:bodyPr wrap="square" rtlCol="0">
            <a:spAutoFit/>
          </a:bodyPr>
          <a:lstStyle/>
          <a:p>
            <a:pPr marL="285750" indent="-285750">
              <a:buFont typeface="Wingdings" charset="2"/>
              <a:buChar char="v"/>
            </a:pPr>
            <a:r>
              <a:rPr lang="en-US" sz="1600" dirty="0"/>
              <a:t>A High Octane Electro-Pop Concert</a:t>
            </a:r>
          </a:p>
          <a:p>
            <a:pPr marL="285750" indent="-285750">
              <a:buFont typeface="Wingdings" charset="2"/>
              <a:buChar char="v"/>
            </a:pPr>
            <a:endParaRPr lang="en-US" sz="1600" dirty="0" smtClean="0"/>
          </a:p>
          <a:p>
            <a:pPr marL="285750" indent="-285750">
              <a:buFont typeface="Wingdings" charset="2"/>
              <a:buChar char="v"/>
            </a:pPr>
            <a:r>
              <a:rPr lang="en-US" sz="1600" dirty="0" smtClean="0"/>
              <a:t> An Erotic Costume Dance and All-Night Pool </a:t>
            </a:r>
            <a:r>
              <a:rPr lang="en-US" sz="1600" dirty="0" smtClean="0"/>
              <a:t>Party</a:t>
            </a:r>
          </a:p>
          <a:p>
            <a:endParaRPr lang="en-US" sz="1600" dirty="0" smtClean="0"/>
          </a:p>
          <a:p>
            <a:pPr marL="285750" indent="-285750">
              <a:buFont typeface="Wingdings" charset="2"/>
              <a:buChar char="v"/>
            </a:pPr>
            <a:r>
              <a:rPr lang="en-US" sz="1600" dirty="0" smtClean="0"/>
              <a:t>A Buzz-making </a:t>
            </a:r>
            <a:r>
              <a:rPr lang="en-US" sz="1600" dirty="0" smtClean="0"/>
              <a:t>Record Launch</a:t>
            </a:r>
          </a:p>
          <a:p>
            <a:pPr marL="285750" indent="-285750">
              <a:buFont typeface="Wingdings" charset="2"/>
              <a:buChar char="v"/>
            </a:pPr>
            <a:endParaRPr lang="en-US" sz="1600" dirty="0" smtClean="0"/>
          </a:p>
          <a:p>
            <a:pPr marL="285750" indent="-285750">
              <a:buFont typeface="Wingdings" charset="2"/>
              <a:buChar char="v"/>
            </a:pPr>
            <a:r>
              <a:rPr lang="en-US" sz="1600" dirty="0"/>
              <a:t>A Major Annual Press Event</a:t>
            </a:r>
          </a:p>
          <a:p>
            <a:endParaRPr lang="en-US" sz="1600" dirty="0" smtClean="0"/>
          </a:p>
          <a:p>
            <a:pPr marL="285750" indent="-285750">
              <a:buFont typeface="Wingdings" charset="2"/>
              <a:buChar char="v"/>
            </a:pPr>
            <a:r>
              <a:rPr lang="en-US" sz="1600" dirty="0" smtClean="0"/>
              <a:t>A Major Charity Fundraiser (with a $400 ticket)</a:t>
            </a:r>
          </a:p>
          <a:p>
            <a:pPr marL="285750" indent="-285750">
              <a:buFont typeface="Wingdings" charset="2"/>
              <a:buChar char="v"/>
            </a:pPr>
            <a:endParaRPr lang="en-US" sz="1600" dirty="0"/>
          </a:p>
          <a:p>
            <a:pPr marL="285750" indent="-285750">
              <a:buFont typeface="Wingdings" charset="2"/>
              <a:buChar char="v"/>
            </a:pPr>
            <a:r>
              <a:rPr lang="en-US" sz="1600" dirty="0" smtClean="0"/>
              <a:t>And Without </a:t>
            </a:r>
            <a:r>
              <a:rPr lang="en-US" sz="1600" dirty="0"/>
              <a:t>Q</a:t>
            </a:r>
            <a:r>
              <a:rPr lang="en-US" sz="1600" dirty="0" smtClean="0"/>
              <a:t>uestion …</a:t>
            </a:r>
            <a:endParaRPr lang="en-US" sz="1600" dirty="0"/>
          </a:p>
        </p:txBody>
      </p:sp>
    </p:spTree>
    <p:extLst>
      <p:ext uri="{BB962C8B-B14F-4D97-AF65-F5344CB8AC3E}">
        <p14:creationId xmlns:p14="http://schemas.microsoft.com/office/powerpoint/2010/main" val="22117690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04" y="3103668"/>
            <a:ext cx="8852370" cy="68543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837A4A"/>
                </a:solidFill>
                <a:effectLst>
                  <a:outerShdw blurRad="50800" dist="39000" dir="5460000" algn="tl">
                    <a:srgbClr val="000000">
                      <a:alpha val="38000"/>
                    </a:srgbClr>
                  </a:outerShdw>
                </a:effectLst>
              </a:rPr>
              <a:t>The </a:t>
            </a:r>
            <a:r>
              <a:rPr lang="en-US" b="1" dirty="0" smtClean="0">
                <a:ln w="11430"/>
                <a:solidFill>
                  <a:srgbClr val="837A4A"/>
                </a:solidFill>
                <a:effectLst>
                  <a:outerShdw blurRad="50800" dist="39000" dir="5460000" algn="tl">
                    <a:srgbClr val="000000">
                      <a:alpha val="38000"/>
                    </a:srgbClr>
                  </a:outerShdw>
                </a:effectLst>
              </a:rPr>
              <a:t>Sexiest</a:t>
            </a:r>
            <a:r>
              <a:rPr lang="en-US" b="1" dirty="0" smtClean="0">
                <a:ln w="11430"/>
                <a:solidFill>
                  <a:srgbClr val="837A4A"/>
                </a:solidFill>
                <a:effectLst>
                  <a:outerShdw blurRad="50800" dist="39000" dir="5460000" algn="tl">
                    <a:srgbClr val="000000">
                      <a:alpha val="38000"/>
                    </a:srgbClr>
                  </a:outerShdw>
                </a:effectLst>
              </a:rPr>
              <a:t> </a:t>
            </a:r>
            <a:r>
              <a:rPr lang="en-US" sz="5300" b="1" dirty="0" smtClean="0">
                <a:ln w="11430"/>
                <a:solidFill>
                  <a:srgbClr val="837A4A"/>
                </a:solidFill>
                <a:effectLst>
                  <a:outerShdw blurRad="50800" dist="39000" dir="5460000" algn="tl">
                    <a:srgbClr val="000000">
                      <a:alpha val="38000"/>
                    </a:srgbClr>
                  </a:outerShdw>
                </a:effectLst>
              </a:rPr>
              <a:t>Page Six </a:t>
            </a:r>
            <a:r>
              <a:rPr lang="en-US" b="1" dirty="0" smtClean="0">
                <a:ln w="11430"/>
                <a:solidFill>
                  <a:srgbClr val="837A4A"/>
                </a:solidFill>
                <a:effectLst>
                  <a:outerShdw blurRad="50800" dist="39000" dir="5460000" algn="tl">
                    <a:srgbClr val="000000">
                      <a:alpha val="38000"/>
                    </a:srgbClr>
                  </a:outerShdw>
                </a:effectLst>
              </a:rPr>
              <a:t>Event of the Year</a:t>
            </a:r>
            <a:endParaRPr lang="en-US" b="1" dirty="0">
              <a:ln w="11430"/>
              <a:solidFill>
                <a:srgbClr val="837A4A"/>
              </a:solidFill>
              <a:effectLst>
                <a:outerShdw blurRad="50800" dist="39000" dir="5460000" algn="tl">
                  <a:srgbClr val="000000">
                    <a:alpha val="38000"/>
                  </a:srgbClr>
                </a:outerShdw>
              </a:effectLst>
            </a:endParaRPr>
          </a:p>
        </p:txBody>
      </p:sp>
      <p:pic>
        <p:nvPicPr>
          <p:cNvPr id="3" name="Picture 2" descr="Ivan Mina ears pose part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9111" y="4139259"/>
            <a:ext cx="1887126" cy="2047532"/>
          </a:xfrm>
          <a:prstGeom prst="rect">
            <a:avLst/>
          </a:prstGeom>
        </p:spPr>
      </p:pic>
      <p:pic>
        <p:nvPicPr>
          <p:cNvPr id="5" name="Picture 4" descr="girls lying dow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6852" y="234635"/>
            <a:ext cx="5710297" cy="2837808"/>
          </a:xfrm>
          <a:prstGeom prst="rect">
            <a:avLst/>
          </a:prstGeom>
        </p:spPr>
      </p:pic>
      <p:pic>
        <p:nvPicPr>
          <p:cNvPr id="7" name="Picture 6" descr="3 guests in earsmnselect.psd"/>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65335" y="4147679"/>
            <a:ext cx="2088444" cy="2039112"/>
          </a:xfrm>
          <a:prstGeom prst="rect">
            <a:avLst/>
          </a:prstGeom>
        </p:spPr>
      </p:pic>
      <p:pic>
        <p:nvPicPr>
          <p:cNvPr id="8" name="Picture 7" descr="dancer breast mask party.psd"/>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88074" y="4147679"/>
            <a:ext cx="2991555" cy="2039112"/>
          </a:xfrm>
          <a:prstGeom prst="rect">
            <a:avLst/>
          </a:prstGeom>
        </p:spPr>
      </p:pic>
    </p:spTree>
    <p:extLst>
      <p:ext uri="{BB962C8B-B14F-4D97-AF65-F5344CB8AC3E}">
        <p14:creationId xmlns:p14="http://schemas.microsoft.com/office/powerpoint/2010/main" val="10909933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7"/>
            <a:ext cx="8229600" cy="809037"/>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837A4A"/>
                </a:solidFill>
                <a:effectLst>
                  <a:outerShdw blurRad="50800" dist="39000" dir="5460000" algn="tl">
                    <a:srgbClr val="000000">
                      <a:alpha val="38000"/>
                    </a:srgbClr>
                  </a:outerShdw>
                </a:effectLst>
              </a:rPr>
              <a:t>The </a:t>
            </a:r>
            <a:r>
              <a:rPr lang="en-US" b="1" dirty="0">
                <a:ln w="11430"/>
                <a:solidFill>
                  <a:srgbClr val="837A4A"/>
                </a:solidFill>
                <a:effectLst>
                  <a:outerShdw blurRad="50800" dist="39000" dir="5460000" algn="tl">
                    <a:srgbClr val="000000">
                      <a:alpha val="38000"/>
                    </a:srgbClr>
                  </a:outerShdw>
                </a:effectLst>
              </a:rPr>
              <a:t>I</a:t>
            </a:r>
            <a:r>
              <a:rPr lang="en-US" b="1" dirty="0" smtClean="0">
                <a:ln w="11430"/>
                <a:solidFill>
                  <a:srgbClr val="837A4A"/>
                </a:solidFill>
                <a:effectLst>
                  <a:outerShdw blurRad="50800" dist="39000" dir="5460000" algn="tl">
                    <a:srgbClr val="000000">
                      <a:alpha val="38000"/>
                    </a:srgbClr>
                  </a:outerShdw>
                </a:effectLst>
              </a:rPr>
              <a:t>ncredible Story of Sir Ivan</a:t>
            </a:r>
            <a:endParaRPr lang="en-US" b="1" dirty="0">
              <a:ln w="11430"/>
              <a:solidFill>
                <a:srgbClr val="837A4A"/>
              </a:solidFill>
              <a:effectLst>
                <a:outerShdw blurRad="50800" dist="39000" dir="5460000" algn="tl">
                  <a:srgbClr val="000000">
                    <a:alpha val="38000"/>
                  </a:srgbClr>
                </a:outerShdw>
              </a:effectLst>
            </a:endParaRPr>
          </a:p>
        </p:txBody>
      </p:sp>
      <p:sp>
        <p:nvSpPr>
          <p:cNvPr id="8" name="TextBox 7"/>
          <p:cNvSpPr txBox="1"/>
          <p:nvPr/>
        </p:nvSpPr>
        <p:spPr>
          <a:xfrm>
            <a:off x="5051779" y="966295"/>
            <a:ext cx="2728148" cy="1446550"/>
          </a:xfrm>
          <a:prstGeom prst="rect">
            <a:avLst/>
          </a:prstGeom>
          <a:noFill/>
        </p:spPr>
        <p:txBody>
          <a:bodyPr wrap="square" rtlCol="0">
            <a:spAutoFit/>
          </a:bodyPr>
          <a:lstStyle/>
          <a:p>
            <a:pPr algn="ctr"/>
            <a:r>
              <a:rPr lang="en-US" sz="1400" b="1" dirty="0"/>
              <a:t>House Music Scene-Maker…</a:t>
            </a:r>
            <a:endParaRPr lang="en-US" sz="1400" dirty="0"/>
          </a:p>
          <a:p>
            <a:pPr algn="ctr"/>
            <a:r>
              <a:rPr lang="en-US" sz="1400" b="1" dirty="0"/>
              <a:t>Billboard Chart Climber…</a:t>
            </a:r>
            <a:endParaRPr lang="en-US" sz="1400" dirty="0"/>
          </a:p>
          <a:p>
            <a:pPr algn="ctr"/>
            <a:r>
              <a:rPr lang="en-US" sz="1400" b="1" dirty="0"/>
              <a:t>Extreme Philanthropist…</a:t>
            </a:r>
            <a:endParaRPr lang="en-US" sz="1400" dirty="0"/>
          </a:p>
          <a:p>
            <a:pPr algn="ctr"/>
            <a:r>
              <a:rPr lang="en-US" sz="1400" b="1" dirty="0"/>
              <a:t>Erotica Enthusiast…</a:t>
            </a:r>
            <a:endParaRPr lang="en-US" sz="1400" dirty="0"/>
          </a:p>
          <a:p>
            <a:pPr algn="ctr"/>
            <a:r>
              <a:rPr lang="en-US" sz="1400" b="1" dirty="0"/>
              <a:t>The One and Only </a:t>
            </a:r>
            <a:r>
              <a:rPr lang="en-US" sz="1400" b="1" dirty="0" smtClean="0"/>
              <a:t>Sir Ivan!</a:t>
            </a:r>
            <a:endParaRPr lang="en-US" sz="1400" dirty="0"/>
          </a:p>
          <a:p>
            <a:endParaRPr lang="en-US" dirty="0"/>
          </a:p>
        </p:txBody>
      </p:sp>
      <p:sp>
        <p:nvSpPr>
          <p:cNvPr id="12" name="Rectangle 11"/>
          <p:cNvSpPr/>
          <p:nvPr/>
        </p:nvSpPr>
        <p:spPr>
          <a:xfrm>
            <a:off x="4374445" y="2140030"/>
            <a:ext cx="4572000" cy="4462760"/>
          </a:xfrm>
          <a:prstGeom prst="rect">
            <a:avLst/>
          </a:prstGeom>
        </p:spPr>
        <p:txBody>
          <a:bodyPr>
            <a:spAutoFit/>
          </a:bodyPr>
          <a:lstStyle/>
          <a:p>
            <a:r>
              <a:rPr lang="en-US" sz="1200" dirty="0"/>
              <a:t>O</a:t>
            </a:r>
            <a:r>
              <a:rPr lang="en-US" sz="1200" dirty="0" smtClean="0"/>
              <a:t>nce </a:t>
            </a:r>
            <a:r>
              <a:rPr lang="en-US" sz="1200" dirty="0" smtClean="0"/>
              <a:t>a successful </a:t>
            </a:r>
            <a:r>
              <a:rPr lang="en-US" sz="1200" dirty="0" smtClean="0"/>
              <a:t>banker, Sir Ivan is </a:t>
            </a:r>
            <a:r>
              <a:rPr lang="en-US" sz="1200" dirty="0" smtClean="0"/>
              <a:t>an international electro-pop star and media phenomenon. </a:t>
            </a:r>
            <a:r>
              <a:rPr lang="en-US" sz="1200" dirty="0"/>
              <a:t> </a:t>
            </a:r>
            <a:r>
              <a:rPr lang="en-US" sz="1200" dirty="0" smtClean="0"/>
              <a:t>He </a:t>
            </a:r>
            <a:r>
              <a:rPr lang="en-US" sz="1200" dirty="0" smtClean="0"/>
              <a:t>soared </a:t>
            </a:r>
            <a:r>
              <a:rPr lang="en-US" sz="1200" dirty="0" smtClean="0"/>
              <a:t>from bank boardroom to Billboard's Top Ten. </a:t>
            </a:r>
            <a:endParaRPr lang="en-US" sz="1200" dirty="0" smtClean="0"/>
          </a:p>
          <a:p>
            <a:endParaRPr lang="en-US" sz="1200" dirty="0"/>
          </a:p>
          <a:p>
            <a:r>
              <a:rPr lang="en-US" sz="1200" dirty="0" smtClean="0"/>
              <a:t>Having already been seen on such TV networks as </a:t>
            </a:r>
            <a:r>
              <a:rPr lang="en-US" sz="1200" b="1" dirty="0" smtClean="0"/>
              <a:t>VH-1</a:t>
            </a:r>
            <a:r>
              <a:rPr lang="en-US" sz="1200" dirty="0" smtClean="0"/>
              <a:t>, </a:t>
            </a:r>
            <a:r>
              <a:rPr lang="en-US" sz="1200" b="1" dirty="0" smtClean="0"/>
              <a:t>Travel Channel</a:t>
            </a:r>
            <a:r>
              <a:rPr lang="en-US" sz="1200" dirty="0" smtClean="0"/>
              <a:t>, </a:t>
            </a:r>
            <a:r>
              <a:rPr lang="en-US" sz="1200" b="1" dirty="0" err="1" smtClean="0"/>
              <a:t>Syfy</a:t>
            </a:r>
            <a:r>
              <a:rPr lang="en-US" sz="1200" dirty="0" smtClean="0"/>
              <a:t>, and </a:t>
            </a:r>
            <a:r>
              <a:rPr lang="en-US" sz="1200" b="1" dirty="0" smtClean="0"/>
              <a:t>WE</a:t>
            </a:r>
            <a:r>
              <a:rPr lang="en-US" sz="1200" dirty="0" smtClean="0"/>
              <a:t>, Sir Ivan just shot an upcoming feature for </a:t>
            </a:r>
            <a:r>
              <a:rPr lang="en-US" sz="1200" b="1" dirty="0" smtClean="0"/>
              <a:t>E!</a:t>
            </a:r>
            <a:endParaRPr lang="en-US" sz="1200" b="1" dirty="0" smtClean="0"/>
          </a:p>
          <a:p>
            <a:endParaRPr lang="en-US" sz="1200" dirty="0" smtClean="0"/>
          </a:p>
          <a:p>
            <a:r>
              <a:rPr lang="en-US" sz="1200" dirty="0" smtClean="0"/>
              <a:t>Social </a:t>
            </a:r>
            <a:r>
              <a:rPr lang="en-US" sz="1200" dirty="0"/>
              <a:t>consciousness </a:t>
            </a:r>
            <a:r>
              <a:rPr lang="en-US" sz="1200" dirty="0" smtClean="0"/>
              <a:t>has provided the inspiration for his many worldwide Top Ten dance chart hit songs, and is also the driving passion of his life.  The music, like his fabled summer party, funds his Peaceman Foundation which donates heavily to </a:t>
            </a:r>
            <a:r>
              <a:rPr lang="en-US" sz="1200" dirty="0" smtClean="0"/>
              <a:t>many great causes.</a:t>
            </a:r>
          </a:p>
          <a:p>
            <a:endParaRPr lang="en-US" sz="800" dirty="0"/>
          </a:p>
          <a:p>
            <a:r>
              <a:rPr lang="en-US" sz="1400" b="1" dirty="0" smtClean="0"/>
              <a:t>See a few of his hit music videos here:</a:t>
            </a:r>
            <a:endParaRPr lang="en-US" sz="1400" b="1" dirty="0"/>
          </a:p>
          <a:p>
            <a:endParaRPr lang="en-US" sz="1000" dirty="0" smtClean="0"/>
          </a:p>
          <a:p>
            <a:r>
              <a:rPr lang="en-US" sz="1000" dirty="0" smtClean="0"/>
              <a:t>Sir </a:t>
            </a:r>
            <a:r>
              <a:rPr lang="en-US" sz="1000" dirty="0"/>
              <a:t>Ivan:</a:t>
            </a:r>
            <a:r>
              <a:rPr lang="en-US" sz="1000" i="1" dirty="0"/>
              <a:t> </a:t>
            </a:r>
            <a:r>
              <a:rPr lang="en-US" sz="1000" b="1" i="1" dirty="0"/>
              <a:t>Live For </a:t>
            </a:r>
            <a:r>
              <a:rPr lang="en-US" sz="1000" b="1" i="1" dirty="0" smtClean="0"/>
              <a:t>Today</a:t>
            </a:r>
            <a:endParaRPr lang="en-US" sz="1000" b="1" i="1" dirty="0"/>
          </a:p>
          <a:p>
            <a:r>
              <a:rPr lang="en-US" sz="1000" u="sng" dirty="0">
                <a:hlinkClick r:id="rId2"/>
              </a:rPr>
              <a:t>https://www.youtube.com/watch?v=</a:t>
            </a:r>
            <a:r>
              <a:rPr lang="en-US" sz="1000" u="sng" dirty="0" smtClean="0">
                <a:hlinkClick r:id="rId2"/>
              </a:rPr>
              <a:t>i2OZiDevsKE</a:t>
            </a:r>
            <a:endParaRPr lang="en-US" sz="1000" u="sng" dirty="0" smtClean="0">
              <a:hlinkClick r:id="rId2"/>
            </a:endParaRPr>
          </a:p>
          <a:p>
            <a:endParaRPr lang="en-US" sz="1000" u="sng" dirty="0">
              <a:hlinkClick r:id="rId2"/>
            </a:endParaRPr>
          </a:p>
          <a:p>
            <a:r>
              <a:rPr lang="en-US" sz="1000" dirty="0" smtClean="0"/>
              <a:t>Sir Ivan:  </a:t>
            </a:r>
            <a:r>
              <a:rPr lang="en-US" sz="1000" b="1" i="1" dirty="0" err="1"/>
              <a:t>Kumbaya</a:t>
            </a:r>
            <a:endParaRPr lang="en-US" sz="1000" b="1" i="1" dirty="0"/>
          </a:p>
          <a:p>
            <a:r>
              <a:rPr lang="en-US" sz="1000" dirty="0">
                <a:hlinkClick r:id="rId3"/>
              </a:rPr>
              <a:t>https://www.youtube.com/watch?v=RpdOiq-</a:t>
            </a:r>
            <a:r>
              <a:rPr lang="en-US" sz="1000" dirty="0" smtClean="0">
                <a:hlinkClick r:id="rId3"/>
              </a:rPr>
              <a:t>2DFU</a:t>
            </a:r>
            <a:endParaRPr lang="en-US" sz="1000" dirty="0" smtClean="0"/>
          </a:p>
          <a:p>
            <a:endParaRPr lang="en-US" sz="1000" dirty="0"/>
          </a:p>
          <a:p>
            <a:r>
              <a:rPr lang="en-US" sz="1000" dirty="0"/>
              <a:t>Sir Ivan: </a:t>
            </a:r>
            <a:r>
              <a:rPr lang="en-US" sz="1000" b="1" i="1" dirty="0"/>
              <a:t>La La </a:t>
            </a:r>
            <a:r>
              <a:rPr lang="en-US" sz="1000" b="1" i="1" dirty="0"/>
              <a:t>Land</a:t>
            </a:r>
            <a:endParaRPr lang="en-US" sz="1000" b="1" i="1" dirty="0"/>
          </a:p>
          <a:p>
            <a:r>
              <a:rPr lang="en-US" sz="1000" u="sng" dirty="0">
                <a:hlinkClick r:id="rId4"/>
              </a:rPr>
              <a:t>https://www.youtube.com/watch?v=cSKoNdV3_HY</a:t>
            </a:r>
          </a:p>
          <a:p>
            <a:endParaRPr lang="en-US" sz="1000" dirty="0"/>
          </a:p>
          <a:p>
            <a:r>
              <a:rPr lang="en-US" sz="1000" dirty="0"/>
              <a:t>Sir Ivan: </a:t>
            </a:r>
            <a:r>
              <a:rPr lang="en-US" sz="1000" b="1" i="1" dirty="0"/>
              <a:t>Hare Krishna </a:t>
            </a:r>
          </a:p>
          <a:p>
            <a:r>
              <a:rPr lang="en-US" sz="1000" u="sng" dirty="0">
                <a:hlinkClick r:id="rId5"/>
              </a:rPr>
              <a:t>www.youtube.com/watch?v=</a:t>
            </a:r>
            <a:r>
              <a:rPr lang="en-US" sz="1000" u="sng" dirty="0" smtClean="0">
                <a:hlinkClick r:id="rId5"/>
              </a:rPr>
              <a:t>0disSFmrAZI</a:t>
            </a:r>
            <a:endParaRPr lang="en-US" sz="1000" u="sng" dirty="0" smtClean="0"/>
          </a:p>
          <a:p>
            <a:endParaRPr lang="en-US" sz="1000" dirty="0"/>
          </a:p>
        </p:txBody>
      </p:sp>
      <p:pic>
        <p:nvPicPr>
          <p:cNvPr id="15" name="Picture 14" descr="Ivan LaLa Jacket 1600x1065 copy.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4311" y="1043784"/>
            <a:ext cx="3870208" cy="5402077"/>
          </a:xfrm>
          <a:prstGeom prst="rect">
            <a:avLst/>
          </a:prstGeom>
        </p:spPr>
      </p:pic>
    </p:spTree>
    <p:extLst>
      <p:ext uri="{BB962C8B-B14F-4D97-AF65-F5344CB8AC3E}">
        <p14:creationId xmlns:p14="http://schemas.microsoft.com/office/powerpoint/2010/main" val="23167500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5441"/>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837A4A"/>
                </a:solidFill>
                <a:effectLst>
                  <a:outerShdw blurRad="50800" dist="39000" dir="5460000" algn="tl">
                    <a:srgbClr val="000000">
                      <a:alpha val="38000"/>
                    </a:srgbClr>
                  </a:outerShdw>
                </a:effectLst>
              </a:rPr>
              <a:t>A Peek Inside the Event</a:t>
            </a:r>
            <a:endParaRPr lang="en-US" b="1" dirty="0">
              <a:ln w="11430"/>
              <a:solidFill>
                <a:srgbClr val="837A4A"/>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390186"/>
            <a:ext cx="5432961" cy="2053083"/>
          </a:xfrm>
        </p:spPr>
        <p:txBody>
          <a:bodyPr>
            <a:normAutofit/>
          </a:bodyPr>
          <a:lstStyle/>
          <a:p>
            <a:pPr>
              <a:buFont typeface="Wingdings" charset="2"/>
              <a:buChar char="v"/>
            </a:pPr>
            <a:r>
              <a:rPr lang="en-US" sz="1600" dirty="0" smtClean="0"/>
              <a:t>Performances including brand new music from Sir Ivan</a:t>
            </a:r>
          </a:p>
          <a:p>
            <a:pPr>
              <a:buFont typeface="Wingdings" charset="2"/>
              <a:buChar char="v"/>
            </a:pPr>
            <a:r>
              <a:rPr lang="en-US" sz="1600" dirty="0" smtClean="0"/>
              <a:t>Sensual body painting and dance</a:t>
            </a:r>
          </a:p>
          <a:p>
            <a:pPr>
              <a:buFont typeface="Wingdings" charset="2"/>
              <a:buChar char="v"/>
            </a:pPr>
            <a:r>
              <a:rPr lang="en-US" sz="1600" dirty="0" smtClean="0"/>
              <a:t>Outrageous erotic costumes</a:t>
            </a:r>
          </a:p>
          <a:p>
            <a:pPr>
              <a:buFont typeface="Wingdings" charset="2"/>
              <a:buChar char="v"/>
            </a:pPr>
            <a:r>
              <a:rPr lang="en-US" sz="1600" dirty="0"/>
              <a:t>Celebrity guests</a:t>
            </a:r>
          </a:p>
          <a:p>
            <a:pPr>
              <a:buFont typeface="Wingdings" charset="2"/>
              <a:buChar char="v"/>
            </a:pPr>
            <a:r>
              <a:rPr lang="en-US" sz="1600" dirty="0" smtClean="0"/>
              <a:t>Filmed highlights </a:t>
            </a:r>
            <a:r>
              <a:rPr lang="en-US" sz="1600" dirty="0"/>
              <a:t>from previous </a:t>
            </a:r>
            <a:r>
              <a:rPr lang="en-US" sz="1600" dirty="0" smtClean="0"/>
              <a:t>events woven </a:t>
            </a:r>
            <a:r>
              <a:rPr lang="en-US" sz="1600" dirty="0"/>
              <a:t>into the edited version</a:t>
            </a:r>
          </a:p>
          <a:p>
            <a:pPr>
              <a:buFont typeface="Wingdings" charset="2"/>
              <a:buChar char="v"/>
            </a:pPr>
            <a:r>
              <a:rPr lang="en-US" sz="1600" dirty="0" smtClean="0"/>
              <a:t>Insiders’ tour of </a:t>
            </a:r>
            <a:r>
              <a:rPr lang="en-US" sz="1600" dirty="0"/>
              <a:t>the castle and its dungeon play rooms</a:t>
            </a:r>
          </a:p>
          <a:p>
            <a:endParaRPr lang="en-US" dirty="0"/>
          </a:p>
        </p:txBody>
      </p:sp>
      <p:pic>
        <p:nvPicPr>
          <p:cNvPr id="4" name="Picture 3" descr="painted chest cop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7904" y="1390186"/>
            <a:ext cx="2858896" cy="1620041"/>
          </a:xfrm>
          <a:prstGeom prst="rect">
            <a:avLst/>
          </a:prstGeom>
        </p:spPr>
      </p:pic>
      <p:pic>
        <p:nvPicPr>
          <p:cNvPr id="5" name="Picture 4" descr="Painted legs cop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791" y="4890355"/>
            <a:ext cx="2856009" cy="1599365"/>
          </a:xfrm>
          <a:prstGeom prst="rect">
            <a:avLst/>
          </a:prstGeom>
        </p:spPr>
      </p:pic>
      <p:pic>
        <p:nvPicPr>
          <p:cNvPr id="6" name="Picture 5" descr="painted torso copy.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30791" y="3143162"/>
            <a:ext cx="2856009" cy="1596706"/>
          </a:xfrm>
          <a:prstGeom prst="rect">
            <a:avLst/>
          </a:prstGeom>
        </p:spPr>
      </p:pic>
      <p:sp>
        <p:nvSpPr>
          <p:cNvPr id="8" name="TextBox 7"/>
          <p:cNvSpPr txBox="1"/>
          <p:nvPr/>
        </p:nvSpPr>
        <p:spPr>
          <a:xfrm>
            <a:off x="602074" y="1090079"/>
            <a:ext cx="3612445" cy="400110"/>
          </a:xfrm>
          <a:prstGeom prst="rect">
            <a:avLst/>
          </a:prstGeom>
          <a:noFill/>
        </p:spPr>
        <p:txBody>
          <a:bodyPr wrap="square" rtlCol="0">
            <a:spAutoFit/>
          </a:bodyPr>
          <a:lstStyle/>
          <a:p>
            <a:r>
              <a:rPr lang="en-US" sz="2000" b="1" dirty="0" smtClean="0"/>
              <a:t>Get Ready For …</a:t>
            </a:r>
            <a:endParaRPr lang="en-US" sz="2000" b="1" dirty="0"/>
          </a:p>
        </p:txBody>
      </p:sp>
      <p:pic>
        <p:nvPicPr>
          <p:cNvPr id="9" name="Picture 8" descr="pool night cropped image.jpg"/>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602074" y="3592396"/>
            <a:ext cx="5051778" cy="2897324"/>
          </a:xfrm>
          <a:prstGeom prst="rect">
            <a:avLst/>
          </a:prstGeom>
        </p:spPr>
      </p:pic>
      <p:pic>
        <p:nvPicPr>
          <p:cNvPr id="7" name="Picture 6" descr="nude girl at pool edge frame grab copy.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70348" y="5136308"/>
            <a:ext cx="2142394" cy="1193486"/>
          </a:xfrm>
          <a:prstGeom prst="rect">
            <a:avLst/>
          </a:prstGeom>
          <a:ln>
            <a:solidFill>
              <a:schemeClr val="bg1">
                <a:alpha val="95000"/>
              </a:schemeClr>
            </a:solidFill>
          </a:ln>
        </p:spPr>
      </p:pic>
    </p:spTree>
    <p:extLst>
      <p:ext uri="{BB962C8B-B14F-4D97-AF65-F5344CB8AC3E}">
        <p14:creationId xmlns:p14="http://schemas.microsoft.com/office/powerpoint/2010/main" val="5306931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628"/>
            <a:ext cx="8229600" cy="7654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837A4A"/>
                </a:solidFill>
                <a:effectLst>
                  <a:outerShdw blurRad="50800" dist="39000" dir="5460000" algn="tl">
                    <a:srgbClr val="000000">
                      <a:alpha val="38000"/>
                    </a:srgbClr>
                  </a:outerShdw>
                </a:effectLst>
              </a:rPr>
              <a:t>The Production</a:t>
            </a:r>
            <a:endParaRPr lang="en-US" b="1" dirty="0">
              <a:ln w="11430"/>
              <a:solidFill>
                <a:srgbClr val="837A4A"/>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247625"/>
            <a:ext cx="5642967" cy="1722591"/>
          </a:xfrm>
        </p:spPr>
        <p:txBody>
          <a:bodyPr>
            <a:normAutofit/>
          </a:bodyPr>
          <a:lstStyle/>
          <a:p>
            <a:pPr marL="0" indent="0">
              <a:buNone/>
            </a:pPr>
            <a:r>
              <a:rPr lang="en-US" sz="1800" b="1" dirty="0" smtClean="0"/>
              <a:t>Produced/directed by 4-time Emmy Winner Jim Brown</a:t>
            </a:r>
            <a:r>
              <a:rPr lang="en-US" sz="1800" dirty="0" smtClean="0"/>
              <a:t> (Billy Joel for Showtime, Pete Seeger for HBO, etc.)</a:t>
            </a:r>
          </a:p>
          <a:p>
            <a:pPr>
              <a:buFont typeface="Wingdings" charset="2"/>
              <a:buChar char="v"/>
            </a:pPr>
            <a:r>
              <a:rPr lang="en-US" sz="1800" dirty="0" smtClean="0"/>
              <a:t>Live Shoot at the Actual Party -- Late August 2014</a:t>
            </a:r>
          </a:p>
          <a:p>
            <a:pPr>
              <a:buFont typeface="Wingdings" charset="2"/>
              <a:buChar char="v"/>
            </a:pPr>
            <a:r>
              <a:rPr lang="en-US" sz="1800" dirty="0" smtClean="0"/>
              <a:t>1080 HD </a:t>
            </a:r>
          </a:p>
          <a:p>
            <a:pPr>
              <a:buFont typeface="Wingdings" charset="2"/>
              <a:buChar char="v"/>
            </a:pPr>
            <a:r>
              <a:rPr lang="en-US" sz="1800" dirty="0" smtClean="0"/>
              <a:t>Edited 90 minute version – September 2014</a:t>
            </a:r>
          </a:p>
          <a:p>
            <a:endParaRPr lang="en-US" dirty="0"/>
          </a:p>
        </p:txBody>
      </p:sp>
      <p:pic>
        <p:nvPicPr>
          <p:cNvPr id="4" name="Picture 3"/>
          <p:cNvPicPr/>
          <p:nvPr/>
        </p:nvPicPr>
        <p:blipFill rotWithShape="1">
          <a:blip r:embed="rId2" cstate="screen">
            <a:extLst>
              <a:ext uri="{28A0092B-C50C-407E-A947-70E740481C1C}">
                <a14:useLocalDpi xmlns:a14="http://schemas.microsoft.com/office/drawing/2010/main"/>
              </a:ext>
            </a:extLst>
          </a:blip>
          <a:srcRect/>
          <a:stretch/>
        </p:blipFill>
        <p:spPr bwMode="auto">
          <a:xfrm>
            <a:off x="457200" y="3073876"/>
            <a:ext cx="5904865" cy="3357880"/>
          </a:xfrm>
          <a:prstGeom prst="rect">
            <a:avLst/>
          </a:prstGeom>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pic>
        <p:nvPicPr>
          <p:cNvPr id="5" name="Picture 4"/>
          <p:cNvPicPr>
            <a:picLocks noChangeAspect="1"/>
          </p:cNvPicPr>
          <p:nvPr/>
        </p:nvPicPr>
        <p:blipFill>
          <a:blip r:embed="rId3" cstate="screen">
            <a:alphaModFix amt="80000"/>
            <a:extLst>
              <a:ext uri="{28A0092B-C50C-407E-A947-70E740481C1C}">
                <a14:useLocalDpi xmlns:a14="http://schemas.microsoft.com/office/drawing/2010/main"/>
              </a:ext>
            </a:extLst>
          </a:blip>
          <a:stretch>
            <a:fillRect/>
          </a:stretch>
        </p:blipFill>
        <p:spPr>
          <a:xfrm>
            <a:off x="6100167" y="1357629"/>
            <a:ext cx="2787588" cy="3225174"/>
          </a:xfrm>
          <a:prstGeom prst="rect">
            <a:avLst/>
          </a:prstGeom>
          <a:ln>
            <a:solidFill>
              <a:srgbClr val="4F81BD"/>
            </a:solidFill>
          </a:ln>
          <a:effectLst>
            <a:outerShdw blurRad="292100" dist="139700" dir="2700000" algn="tl" rotWithShape="0">
              <a:srgbClr val="333333">
                <a:alpha val="65000"/>
              </a:srgbClr>
            </a:outerShdw>
          </a:effectLst>
        </p:spPr>
      </p:pic>
      <p:pic>
        <p:nvPicPr>
          <p:cNvPr id="6" name="Picture 5" descr="PTE sales onscreen small.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5414" y="5027743"/>
            <a:ext cx="2246489" cy="1263650"/>
          </a:xfrm>
          <a:prstGeom prst="rect">
            <a:avLst/>
          </a:prstGeom>
        </p:spPr>
      </p:pic>
      <p:sp>
        <p:nvSpPr>
          <p:cNvPr id="7" name="TextBox 6"/>
          <p:cNvSpPr txBox="1"/>
          <p:nvPr/>
        </p:nvSpPr>
        <p:spPr>
          <a:xfrm>
            <a:off x="6190074" y="6291393"/>
            <a:ext cx="3019778" cy="215444"/>
          </a:xfrm>
          <a:prstGeom prst="rect">
            <a:avLst/>
          </a:prstGeom>
          <a:noFill/>
        </p:spPr>
        <p:txBody>
          <a:bodyPr wrap="square" rtlCol="0">
            <a:spAutoFit/>
          </a:bodyPr>
          <a:lstStyle/>
          <a:p>
            <a:pPr algn="ctr"/>
            <a:r>
              <a:rPr lang="en-US" sz="800" dirty="0" smtClean="0"/>
              <a:t>© 2014  Pop Twist Entertainment, Inc. / Peaceman Productions LLC</a:t>
            </a:r>
            <a:endParaRPr lang="en-US" sz="800" dirty="0"/>
          </a:p>
        </p:txBody>
      </p:sp>
    </p:spTree>
    <p:extLst>
      <p:ext uri="{BB962C8B-B14F-4D97-AF65-F5344CB8AC3E}">
        <p14:creationId xmlns:p14="http://schemas.microsoft.com/office/powerpoint/2010/main" val="2994459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1969</TotalTime>
  <Words>220</Words>
  <Application>Microsoft Macintosh PowerPoint</Application>
  <PresentationFormat>On-screen Show (4:3)</PresentationFormat>
  <Paragraphs>54</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Welcome to Sir Ivan’s Castle The Summer Party – LIVE 2014</vt:lpstr>
      <vt:lpstr>The Sexiest Page Six Event of the Year</vt:lpstr>
      <vt:lpstr>The Incredible Story of Sir Ivan</vt:lpstr>
      <vt:lpstr>A Peek Inside the Event</vt:lpstr>
      <vt:lpstr>The Production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PopTwist</dc:creator>
  <cp:keywords/>
  <dc:description/>
  <cp:lastModifiedBy>PopTwist</cp:lastModifiedBy>
  <cp:revision>55</cp:revision>
  <dcterms:created xsi:type="dcterms:W3CDTF">2014-06-10T22:06:51Z</dcterms:created>
  <dcterms:modified xsi:type="dcterms:W3CDTF">2014-06-22T06:03:44Z</dcterms:modified>
  <cp:category/>
</cp:coreProperties>
</file>